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Sigher" charset="1" panose="00000000000000000000"/>
      <p:regular r:id="rId13"/>
    </p:embeddedFont>
    <p:embeddedFont>
      <p:font typeface="Schoolbell" charset="1" panose="02000000000000000000"/>
      <p:regular r:id="rId14"/>
    </p:embeddedFont>
    <p:embeddedFont>
      <p:font typeface="Canva Student Font"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jpeg" Type="http://schemas.openxmlformats.org/officeDocument/2006/relationships/image"/><Relationship Id="rId7" Target="../media/VAG0j0HUAZ4.mp4" Type="http://schemas.openxmlformats.org/officeDocument/2006/relationships/video"/><Relationship Id="rId8" Target="../media/VAG0j0HUAZ4.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2.png" Type="http://schemas.openxmlformats.org/officeDocument/2006/relationships/image"/><Relationship Id="rId5" Target="../media/image2.png" Type="http://schemas.openxmlformats.org/officeDocument/2006/relationships/image"/><Relationship Id="rId6" Target="../media/image14.png" Type="http://schemas.openxmlformats.org/officeDocument/2006/relationships/image"/><Relationship Id="rId7" Target="../media/image4.png" Type="http://schemas.openxmlformats.org/officeDocument/2006/relationships/image"/><Relationship Id="rId8"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4.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3.png" Type="http://schemas.openxmlformats.org/officeDocument/2006/relationships/image"/><Relationship Id="rId7" Target="../media/image17.png" Type="http://schemas.openxmlformats.org/officeDocument/2006/relationships/image"/><Relationship Id="rId8"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14.png" Type="http://schemas.openxmlformats.org/officeDocument/2006/relationships/image"/><Relationship Id="rId5" Target="../media/image18.png" Type="http://schemas.openxmlformats.org/officeDocument/2006/relationships/image"/><Relationship Id="rId6" Target="../media/image12.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777" r="0" b="-14777"/>
            </a:stretch>
          </a:blipFill>
        </p:spPr>
      </p:sp>
      <p:sp>
        <p:nvSpPr>
          <p:cNvPr name="Freeform 3" id="3"/>
          <p:cNvSpPr/>
          <p:nvPr/>
        </p:nvSpPr>
        <p:spPr>
          <a:xfrm flipH="false" flipV="false" rot="0">
            <a:off x="10675453" y="-276364"/>
            <a:ext cx="9538041" cy="8345786"/>
          </a:xfrm>
          <a:custGeom>
            <a:avLst/>
            <a:gdLst/>
            <a:ahLst/>
            <a:cxnLst/>
            <a:rect r="r" b="b" t="t" l="l"/>
            <a:pathLst>
              <a:path h="8345786" w="9538041">
                <a:moveTo>
                  <a:pt x="0" y="0"/>
                </a:moveTo>
                <a:lnTo>
                  <a:pt x="9538041" y="0"/>
                </a:lnTo>
                <a:lnTo>
                  <a:pt x="9538041" y="8345786"/>
                </a:lnTo>
                <a:lnTo>
                  <a:pt x="0" y="8345786"/>
                </a:lnTo>
                <a:lnTo>
                  <a:pt x="0" y="0"/>
                </a:lnTo>
                <a:close/>
              </a:path>
            </a:pathLst>
          </a:custGeom>
          <a:blipFill>
            <a:blip r:embed="rId3"/>
            <a:stretch>
              <a:fillRect l="0" t="0" r="0" b="0"/>
            </a:stretch>
          </a:blipFill>
        </p:spPr>
      </p:sp>
      <p:sp>
        <p:nvSpPr>
          <p:cNvPr name="Freeform 4" id="4"/>
          <p:cNvSpPr/>
          <p:nvPr/>
        </p:nvSpPr>
        <p:spPr>
          <a:xfrm flipH="false" flipV="false" rot="0">
            <a:off x="11760411" y="5648764"/>
            <a:ext cx="7938662" cy="8090356"/>
          </a:xfrm>
          <a:custGeom>
            <a:avLst/>
            <a:gdLst/>
            <a:ahLst/>
            <a:cxnLst/>
            <a:rect r="r" b="b" t="t" l="l"/>
            <a:pathLst>
              <a:path h="8090356" w="7938662">
                <a:moveTo>
                  <a:pt x="0" y="0"/>
                </a:moveTo>
                <a:lnTo>
                  <a:pt x="7938662" y="0"/>
                </a:lnTo>
                <a:lnTo>
                  <a:pt x="7938662" y="8090356"/>
                </a:lnTo>
                <a:lnTo>
                  <a:pt x="0" y="8090356"/>
                </a:lnTo>
                <a:lnTo>
                  <a:pt x="0" y="0"/>
                </a:lnTo>
                <a:close/>
              </a:path>
            </a:pathLst>
          </a:custGeom>
          <a:blipFill>
            <a:blip r:embed="rId4"/>
            <a:stretch>
              <a:fillRect l="0" t="0" r="0" b="0"/>
            </a:stretch>
          </a:blipFill>
        </p:spPr>
      </p:sp>
      <p:sp>
        <p:nvSpPr>
          <p:cNvPr name="Freeform 5" id="5"/>
          <p:cNvSpPr/>
          <p:nvPr/>
        </p:nvSpPr>
        <p:spPr>
          <a:xfrm flipH="false" flipV="false" rot="4055279">
            <a:off x="6236092" y="-1619700"/>
            <a:ext cx="5484644" cy="5224124"/>
          </a:xfrm>
          <a:custGeom>
            <a:avLst/>
            <a:gdLst/>
            <a:ahLst/>
            <a:cxnLst/>
            <a:rect r="r" b="b" t="t" l="l"/>
            <a:pathLst>
              <a:path h="5224124" w="5484644">
                <a:moveTo>
                  <a:pt x="0" y="0"/>
                </a:moveTo>
                <a:lnTo>
                  <a:pt x="5484645" y="0"/>
                </a:lnTo>
                <a:lnTo>
                  <a:pt x="5484645" y="5224124"/>
                </a:lnTo>
                <a:lnTo>
                  <a:pt x="0" y="5224124"/>
                </a:lnTo>
                <a:lnTo>
                  <a:pt x="0" y="0"/>
                </a:lnTo>
                <a:close/>
              </a:path>
            </a:pathLst>
          </a:custGeom>
          <a:blipFill>
            <a:blip r:embed="rId5"/>
            <a:stretch>
              <a:fillRect l="0" t="0" r="0" b="0"/>
            </a:stretch>
          </a:blipFill>
        </p:spPr>
      </p:sp>
      <p:sp>
        <p:nvSpPr>
          <p:cNvPr name="Freeform 6" id="6"/>
          <p:cNvSpPr/>
          <p:nvPr/>
        </p:nvSpPr>
        <p:spPr>
          <a:xfrm flipH="false" flipV="false" rot="-2890596">
            <a:off x="15702551" y="4919889"/>
            <a:ext cx="3113498" cy="820831"/>
          </a:xfrm>
          <a:custGeom>
            <a:avLst/>
            <a:gdLst/>
            <a:ahLst/>
            <a:cxnLst/>
            <a:rect r="r" b="b" t="t" l="l"/>
            <a:pathLst>
              <a:path h="820831" w="3113498">
                <a:moveTo>
                  <a:pt x="0" y="0"/>
                </a:moveTo>
                <a:lnTo>
                  <a:pt x="3113498" y="0"/>
                </a:lnTo>
                <a:lnTo>
                  <a:pt x="3113498" y="820831"/>
                </a:lnTo>
                <a:lnTo>
                  <a:pt x="0" y="8208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87788" y="723287"/>
            <a:ext cx="9144000" cy="3173242"/>
          </a:xfrm>
          <a:prstGeom prst="rect">
            <a:avLst/>
          </a:prstGeom>
        </p:spPr>
        <p:txBody>
          <a:bodyPr anchor="t" rtlCol="false" tIns="0" lIns="0" bIns="0" rIns="0">
            <a:spAutoFit/>
          </a:bodyPr>
          <a:lstStyle/>
          <a:p>
            <a:pPr algn="ctr">
              <a:lnSpc>
                <a:spcPts val="12102"/>
              </a:lnSpc>
            </a:pPr>
            <a:r>
              <a:rPr lang="en-US" sz="12606" spc="945">
                <a:solidFill>
                  <a:srgbClr val="FFFFFF"/>
                </a:solidFill>
                <a:latin typeface="Sigher"/>
                <a:ea typeface="Sigher"/>
                <a:cs typeface="Sigher"/>
                <a:sym typeface="Sigher"/>
              </a:rPr>
              <a:t>METEOR MADNESS</a:t>
            </a:r>
          </a:p>
        </p:txBody>
      </p:sp>
      <p:sp>
        <p:nvSpPr>
          <p:cNvPr name="TextBox 8" id="8"/>
          <p:cNvSpPr txBox="true"/>
          <p:nvPr/>
        </p:nvSpPr>
        <p:spPr>
          <a:xfrm rot="0">
            <a:off x="-689872" y="4145130"/>
            <a:ext cx="7950488" cy="754378"/>
          </a:xfrm>
          <a:prstGeom prst="rect">
            <a:avLst/>
          </a:prstGeom>
        </p:spPr>
        <p:txBody>
          <a:bodyPr anchor="t" rtlCol="false" tIns="0" lIns="0" bIns="0" rIns="0">
            <a:spAutoFit/>
          </a:bodyPr>
          <a:lstStyle/>
          <a:p>
            <a:pPr algn="ctr">
              <a:lnSpc>
                <a:spcPts val="6195"/>
              </a:lnSpc>
              <a:spcBef>
                <a:spcPct val="0"/>
              </a:spcBef>
            </a:pPr>
            <a:r>
              <a:rPr lang="en-US" sz="4425" spc="482">
                <a:solidFill>
                  <a:srgbClr val="FFFFFF"/>
                </a:solidFill>
                <a:latin typeface="Schoolbell"/>
                <a:ea typeface="Schoolbell"/>
                <a:cs typeface="Schoolbell"/>
                <a:sym typeface="Schoolbell"/>
              </a:rPr>
              <a:t>TEAM MEMBERS:</a:t>
            </a:r>
          </a:p>
        </p:txBody>
      </p:sp>
      <p:grpSp>
        <p:nvGrpSpPr>
          <p:cNvPr name="Group 9" id="9"/>
          <p:cNvGrpSpPr/>
          <p:nvPr/>
        </p:nvGrpSpPr>
        <p:grpSpPr>
          <a:xfrm rot="0">
            <a:off x="0" y="5143500"/>
            <a:ext cx="6111572" cy="2536507"/>
            <a:chOff x="0" y="0"/>
            <a:chExt cx="8148763" cy="3382009"/>
          </a:xfrm>
        </p:grpSpPr>
        <p:sp>
          <p:nvSpPr>
            <p:cNvPr name="TextBox 10" id="10"/>
            <p:cNvSpPr txBox="true"/>
            <p:nvPr/>
          </p:nvSpPr>
          <p:spPr>
            <a:xfrm rot="0">
              <a:off x="0" y="-57150"/>
              <a:ext cx="7863411" cy="597266"/>
            </a:xfrm>
            <a:prstGeom prst="rect">
              <a:avLst/>
            </a:prstGeom>
          </p:spPr>
          <p:txBody>
            <a:bodyPr anchor="t" rtlCol="false" tIns="0" lIns="0" bIns="0" rIns="0">
              <a:spAutoFit/>
            </a:bodyPr>
            <a:lstStyle/>
            <a:p>
              <a:pPr algn="ctr">
                <a:lnSpc>
                  <a:spcPts val="3764"/>
                </a:lnSpc>
                <a:spcBef>
                  <a:spcPct val="0"/>
                </a:spcBef>
              </a:pPr>
              <a:r>
                <a:rPr lang="en-US" sz="2689" spc="293">
                  <a:solidFill>
                    <a:srgbClr val="FFFFFF"/>
                  </a:solidFill>
                  <a:latin typeface="Sigher"/>
                  <a:ea typeface="Sigher"/>
                  <a:cs typeface="Sigher"/>
                  <a:sym typeface="Sigher"/>
                </a:rPr>
                <a:t>Khaydarova Dilbar</a:t>
              </a:r>
            </a:p>
          </p:txBody>
        </p:sp>
        <p:sp>
          <p:nvSpPr>
            <p:cNvPr name="TextBox 11" id="11"/>
            <p:cNvSpPr txBox="true"/>
            <p:nvPr/>
          </p:nvSpPr>
          <p:spPr>
            <a:xfrm rot="0">
              <a:off x="285352" y="2784743"/>
              <a:ext cx="7863411" cy="597266"/>
            </a:xfrm>
            <a:prstGeom prst="rect">
              <a:avLst/>
            </a:prstGeom>
          </p:spPr>
          <p:txBody>
            <a:bodyPr anchor="t" rtlCol="false" tIns="0" lIns="0" bIns="0" rIns="0">
              <a:spAutoFit/>
            </a:bodyPr>
            <a:lstStyle/>
            <a:p>
              <a:pPr algn="ctr">
                <a:lnSpc>
                  <a:spcPts val="3764"/>
                </a:lnSpc>
                <a:spcBef>
                  <a:spcPct val="0"/>
                </a:spcBef>
              </a:pPr>
              <a:r>
                <a:rPr lang="en-US" sz="2689" spc="293">
                  <a:solidFill>
                    <a:srgbClr val="FFFFFF"/>
                  </a:solidFill>
                  <a:latin typeface="Sigher"/>
                  <a:ea typeface="Sigher"/>
                  <a:cs typeface="Sigher"/>
                  <a:sym typeface="Sigher"/>
                </a:rPr>
                <a:t>Abdukomilov Husan</a:t>
              </a:r>
            </a:p>
          </p:txBody>
        </p:sp>
        <p:sp>
          <p:nvSpPr>
            <p:cNvPr name="TextBox 12" id="12"/>
            <p:cNvSpPr txBox="true"/>
            <p:nvPr/>
          </p:nvSpPr>
          <p:spPr>
            <a:xfrm rot="0">
              <a:off x="80718" y="1647986"/>
              <a:ext cx="7863411" cy="597266"/>
            </a:xfrm>
            <a:prstGeom prst="rect">
              <a:avLst/>
            </a:prstGeom>
          </p:spPr>
          <p:txBody>
            <a:bodyPr anchor="t" rtlCol="false" tIns="0" lIns="0" bIns="0" rIns="0">
              <a:spAutoFit/>
            </a:bodyPr>
            <a:lstStyle/>
            <a:p>
              <a:pPr algn="ctr">
                <a:lnSpc>
                  <a:spcPts val="3764"/>
                </a:lnSpc>
                <a:spcBef>
                  <a:spcPct val="0"/>
                </a:spcBef>
              </a:pPr>
              <a:r>
                <a:rPr lang="en-US" sz="2689" spc="293">
                  <a:solidFill>
                    <a:srgbClr val="FFFFFF"/>
                  </a:solidFill>
                  <a:latin typeface="Sigher"/>
                  <a:ea typeface="Sigher"/>
                  <a:cs typeface="Sigher"/>
                  <a:sym typeface="Sigher"/>
                </a:rPr>
                <a:t>Rakhimjonova Iroda</a:t>
              </a:r>
            </a:p>
          </p:txBody>
        </p:sp>
        <p:sp>
          <p:nvSpPr>
            <p:cNvPr name="TextBox 13" id="13"/>
            <p:cNvSpPr txBox="true"/>
            <p:nvPr/>
          </p:nvSpPr>
          <p:spPr>
            <a:xfrm rot="0">
              <a:off x="285352" y="2216364"/>
              <a:ext cx="7863411" cy="597266"/>
            </a:xfrm>
            <a:prstGeom prst="rect">
              <a:avLst/>
            </a:prstGeom>
          </p:spPr>
          <p:txBody>
            <a:bodyPr anchor="t" rtlCol="false" tIns="0" lIns="0" bIns="0" rIns="0">
              <a:spAutoFit/>
            </a:bodyPr>
            <a:lstStyle/>
            <a:p>
              <a:pPr algn="ctr">
                <a:lnSpc>
                  <a:spcPts val="3764"/>
                </a:lnSpc>
                <a:spcBef>
                  <a:spcPct val="0"/>
                </a:spcBef>
              </a:pPr>
              <a:r>
                <a:rPr lang="en-US" sz="2689" spc="293">
                  <a:solidFill>
                    <a:srgbClr val="FFFFFF"/>
                  </a:solidFill>
                  <a:latin typeface="Sigher"/>
                  <a:ea typeface="Sigher"/>
                  <a:cs typeface="Sigher"/>
                  <a:sym typeface="Sigher"/>
                </a:rPr>
                <a:t>Muhammadjanov Dovud</a:t>
              </a:r>
            </a:p>
          </p:txBody>
        </p:sp>
        <p:sp>
          <p:nvSpPr>
            <p:cNvPr name="TextBox 14" id="14"/>
            <p:cNvSpPr txBox="true"/>
            <p:nvPr/>
          </p:nvSpPr>
          <p:spPr>
            <a:xfrm rot="0">
              <a:off x="0" y="1079607"/>
              <a:ext cx="7863411" cy="597266"/>
            </a:xfrm>
            <a:prstGeom prst="rect">
              <a:avLst/>
            </a:prstGeom>
          </p:spPr>
          <p:txBody>
            <a:bodyPr anchor="t" rtlCol="false" tIns="0" lIns="0" bIns="0" rIns="0">
              <a:spAutoFit/>
            </a:bodyPr>
            <a:lstStyle/>
            <a:p>
              <a:pPr algn="ctr">
                <a:lnSpc>
                  <a:spcPts val="3764"/>
                </a:lnSpc>
                <a:spcBef>
                  <a:spcPct val="0"/>
                </a:spcBef>
              </a:pPr>
              <a:r>
                <a:rPr lang="en-US" sz="2689" spc="293">
                  <a:solidFill>
                    <a:srgbClr val="FFFFFF"/>
                  </a:solidFill>
                  <a:latin typeface="Sigher"/>
                  <a:ea typeface="Sigher"/>
                  <a:cs typeface="Sigher"/>
                  <a:sym typeface="Sigher"/>
                </a:rPr>
                <a:t>Khoshimjonov Bobur</a:t>
              </a:r>
            </a:p>
          </p:txBody>
        </p:sp>
        <p:sp>
          <p:nvSpPr>
            <p:cNvPr name="TextBox 15" id="15"/>
            <p:cNvSpPr txBox="true"/>
            <p:nvPr/>
          </p:nvSpPr>
          <p:spPr>
            <a:xfrm rot="0">
              <a:off x="0" y="511229"/>
              <a:ext cx="7863411" cy="597266"/>
            </a:xfrm>
            <a:prstGeom prst="rect">
              <a:avLst/>
            </a:prstGeom>
          </p:spPr>
          <p:txBody>
            <a:bodyPr anchor="t" rtlCol="false" tIns="0" lIns="0" bIns="0" rIns="0">
              <a:spAutoFit/>
            </a:bodyPr>
            <a:lstStyle/>
            <a:p>
              <a:pPr algn="ctr">
                <a:lnSpc>
                  <a:spcPts val="3764"/>
                </a:lnSpc>
                <a:spcBef>
                  <a:spcPct val="0"/>
                </a:spcBef>
              </a:pPr>
              <a:r>
                <a:rPr lang="en-US" sz="2689" spc="293">
                  <a:solidFill>
                    <a:srgbClr val="FFFFFF"/>
                  </a:solidFill>
                  <a:latin typeface="Sigher"/>
                  <a:ea typeface="Sigher"/>
                  <a:cs typeface="Sigher"/>
                  <a:sym typeface="Sigher"/>
                </a:rPr>
                <a:t>Shavkatbekov Ibrohim</a:t>
              </a:r>
            </a:p>
          </p:txBody>
        </p:sp>
      </p:grpSp>
      <p:sp>
        <p:nvSpPr>
          <p:cNvPr name="TextBox 16" id="16"/>
          <p:cNvSpPr txBox="true"/>
          <p:nvPr/>
        </p:nvSpPr>
        <p:spPr>
          <a:xfrm rot="0">
            <a:off x="6044404" y="4121353"/>
            <a:ext cx="4817339" cy="3510788"/>
          </a:xfrm>
          <a:prstGeom prst="rect">
            <a:avLst/>
          </a:prstGeom>
        </p:spPr>
        <p:txBody>
          <a:bodyPr anchor="t" rtlCol="false" tIns="0" lIns="0" bIns="0" rIns="0">
            <a:spAutoFit/>
          </a:bodyPr>
          <a:lstStyle/>
          <a:p>
            <a:pPr algn="r">
              <a:lnSpc>
                <a:spcPts val="2841"/>
              </a:lnSpc>
              <a:spcBef>
                <a:spcPct val="0"/>
              </a:spcBef>
            </a:pPr>
            <a:r>
              <a:rPr lang="en-US" sz="2029" spc="221">
                <a:solidFill>
                  <a:srgbClr val="FFFFFF"/>
                </a:solidFill>
                <a:latin typeface="Sigher"/>
                <a:ea typeface="Sigher"/>
                <a:cs typeface="Sigher"/>
                <a:sym typeface="Sigher"/>
              </a:rPr>
              <a:t>THIS IS OUR VERY FIRST TIME PARTICIPATING IN THIS CHALLENGE, AND WE’RE EXCITED TO DIVE IN AND GIVE IT OUR BEST. WE LOOK FORWARD TO EXPANDING OUR KNOWLEDGE IN BOTH ASTRONOMY AND CODING THROUGH THIS PROGRAM, WHILE ALSO LEARNING FROM NEW EXPERIENCES AND CHALLENGES ALONG THE WAY.</a:t>
            </a:r>
          </a:p>
        </p:txBody>
      </p:sp>
      <p:sp>
        <p:nvSpPr>
          <p:cNvPr name="TextBox 17" id="17"/>
          <p:cNvSpPr txBox="true"/>
          <p:nvPr/>
        </p:nvSpPr>
        <p:spPr>
          <a:xfrm rot="0">
            <a:off x="2136328" y="8289448"/>
            <a:ext cx="7950488" cy="938529"/>
          </a:xfrm>
          <a:prstGeom prst="rect">
            <a:avLst/>
          </a:prstGeom>
        </p:spPr>
        <p:txBody>
          <a:bodyPr anchor="t" rtlCol="false" tIns="0" lIns="0" bIns="0" rIns="0">
            <a:spAutoFit/>
          </a:bodyPr>
          <a:lstStyle/>
          <a:p>
            <a:pPr algn="ctr">
              <a:lnSpc>
                <a:spcPts val="7595"/>
              </a:lnSpc>
              <a:spcBef>
                <a:spcPct val="0"/>
              </a:spcBef>
            </a:pPr>
            <a:r>
              <a:rPr lang="en-US" sz="5425" spc="591">
                <a:solidFill>
                  <a:srgbClr val="FFFFFF"/>
                </a:solidFill>
                <a:latin typeface="Sigher"/>
                <a:ea typeface="Sigher"/>
                <a:cs typeface="Sigher"/>
                <a:sym typeface="Sigher"/>
              </a:rPr>
              <a:t>Team: LocalToGlobal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777" r="0" b="-14777"/>
            </a:stretch>
          </a:blipFill>
        </p:spPr>
      </p:sp>
      <p:sp>
        <p:nvSpPr>
          <p:cNvPr name="Freeform 3" id="3"/>
          <p:cNvSpPr/>
          <p:nvPr/>
        </p:nvSpPr>
        <p:spPr>
          <a:xfrm flipH="false" flipV="false" rot="0">
            <a:off x="-955676" y="7038210"/>
            <a:ext cx="5338621" cy="3915875"/>
          </a:xfrm>
          <a:custGeom>
            <a:avLst/>
            <a:gdLst/>
            <a:ahLst/>
            <a:cxnLst/>
            <a:rect r="r" b="b" t="t" l="l"/>
            <a:pathLst>
              <a:path h="3915875" w="5338621">
                <a:moveTo>
                  <a:pt x="0" y="0"/>
                </a:moveTo>
                <a:lnTo>
                  <a:pt x="5338621" y="0"/>
                </a:lnTo>
                <a:lnTo>
                  <a:pt x="5338621" y="3915875"/>
                </a:lnTo>
                <a:lnTo>
                  <a:pt x="0" y="3915875"/>
                </a:lnTo>
                <a:lnTo>
                  <a:pt x="0" y="0"/>
                </a:lnTo>
                <a:close/>
              </a:path>
            </a:pathLst>
          </a:custGeom>
          <a:blipFill>
            <a:blip r:embed="rId3"/>
            <a:stretch>
              <a:fillRect l="0" t="0" r="0" b="0"/>
            </a:stretch>
          </a:blipFill>
        </p:spPr>
      </p:sp>
      <p:sp>
        <p:nvSpPr>
          <p:cNvPr name="Freeform 4" id="4"/>
          <p:cNvSpPr/>
          <p:nvPr/>
        </p:nvSpPr>
        <p:spPr>
          <a:xfrm flipH="false" flipV="false" rot="2092579">
            <a:off x="14522257" y="111545"/>
            <a:ext cx="4246196" cy="3114582"/>
          </a:xfrm>
          <a:custGeom>
            <a:avLst/>
            <a:gdLst/>
            <a:ahLst/>
            <a:cxnLst/>
            <a:rect r="r" b="b" t="t" l="l"/>
            <a:pathLst>
              <a:path h="3114582" w="4246196">
                <a:moveTo>
                  <a:pt x="0" y="0"/>
                </a:moveTo>
                <a:lnTo>
                  <a:pt x="4246197" y="0"/>
                </a:lnTo>
                <a:lnTo>
                  <a:pt x="4246197" y="3114582"/>
                </a:lnTo>
                <a:lnTo>
                  <a:pt x="0" y="3114582"/>
                </a:lnTo>
                <a:lnTo>
                  <a:pt x="0" y="0"/>
                </a:lnTo>
                <a:close/>
              </a:path>
            </a:pathLst>
          </a:custGeom>
          <a:blipFill>
            <a:blip r:embed="rId3"/>
            <a:stretch>
              <a:fillRect l="0" t="0" r="0" b="0"/>
            </a:stretch>
          </a:blipFill>
        </p:spPr>
      </p:sp>
      <p:sp>
        <p:nvSpPr>
          <p:cNvPr name="Freeform 5" id="5"/>
          <p:cNvSpPr/>
          <p:nvPr/>
        </p:nvSpPr>
        <p:spPr>
          <a:xfrm flipH="false" flipV="false" rot="1533584">
            <a:off x="643200" y="3801801"/>
            <a:ext cx="3172152" cy="2683397"/>
          </a:xfrm>
          <a:custGeom>
            <a:avLst/>
            <a:gdLst/>
            <a:ahLst/>
            <a:cxnLst/>
            <a:rect r="r" b="b" t="t" l="l"/>
            <a:pathLst>
              <a:path h="2683397" w="3172152">
                <a:moveTo>
                  <a:pt x="0" y="0"/>
                </a:moveTo>
                <a:lnTo>
                  <a:pt x="3172152" y="0"/>
                </a:lnTo>
                <a:lnTo>
                  <a:pt x="3172152" y="2683398"/>
                </a:lnTo>
                <a:lnTo>
                  <a:pt x="0" y="2683398"/>
                </a:lnTo>
                <a:lnTo>
                  <a:pt x="0" y="0"/>
                </a:lnTo>
                <a:close/>
              </a:path>
            </a:pathLst>
          </a:custGeom>
          <a:blipFill>
            <a:blip r:embed="rId4"/>
            <a:stretch>
              <a:fillRect l="0" t="0" r="0" b="0"/>
            </a:stretch>
          </a:blipFill>
        </p:spPr>
      </p:sp>
      <p:sp>
        <p:nvSpPr>
          <p:cNvPr name="Freeform 6" id="6"/>
          <p:cNvSpPr/>
          <p:nvPr/>
        </p:nvSpPr>
        <p:spPr>
          <a:xfrm flipH="false" flipV="false" rot="0">
            <a:off x="13435045" y="3011133"/>
            <a:ext cx="6420622" cy="4624262"/>
          </a:xfrm>
          <a:custGeom>
            <a:avLst/>
            <a:gdLst/>
            <a:ahLst/>
            <a:cxnLst/>
            <a:rect r="r" b="b" t="t" l="l"/>
            <a:pathLst>
              <a:path h="4624262" w="6420622">
                <a:moveTo>
                  <a:pt x="0" y="0"/>
                </a:moveTo>
                <a:lnTo>
                  <a:pt x="6420621" y="0"/>
                </a:lnTo>
                <a:lnTo>
                  <a:pt x="6420621" y="4624261"/>
                </a:lnTo>
                <a:lnTo>
                  <a:pt x="0" y="4624261"/>
                </a:lnTo>
                <a:lnTo>
                  <a:pt x="0" y="0"/>
                </a:lnTo>
                <a:close/>
              </a:path>
            </a:pathLst>
          </a:custGeom>
          <a:blipFill>
            <a:blip r:embed="rId5"/>
            <a:stretch>
              <a:fillRect l="0" t="0" r="0" b="0"/>
            </a:stretch>
          </a:blipFill>
        </p:spPr>
      </p:sp>
      <p:sp>
        <p:nvSpPr>
          <p:cNvPr name="TextBox 7" id="7"/>
          <p:cNvSpPr txBox="true"/>
          <p:nvPr/>
        </p:nvSpPr>
        <p:spPr>
          <a:xfrm rot="0">
            <a:off x="4648248" y="6850829"/>
            <a:ext cx="8991505" cy="3136976"/>
          </a:xfrm>
          <a:prstGeom prst="rect">
            <a:avLst/>
          </a:prstGeom>
        </p:spPr>
        <p:txBody>
          <a:bodyPr anchor="t" rtlCol="false" tIns="0" lIns="0" bIns="0" rIns="0">
            <a:spAutoFit/>
          </a:bodyPr>
          <a:lstStyle/>
          <a:p>
            <a:pPr algn="ctr">
              <a:lnSpc>
                <a:spcPts val="4174"/>
              </a:lnSpc>
            </a:pPr>
            <a:r>
              <a:rPr lang="en-US" sz="2981">
                <a:solidFill>
                  <a:srgbClr val="FFFFFF"/>
                </a:solidFill>
                <a:latin typeface="Schoolbell"/>
                <a:ea typeface="Schoolbell"/>
                <a:cs typeface="Schoolbell"/>
                <a:sym typeface="Schoolbell"/>
              </a:rPr>
              <a:t>“You’re sitting at home, scrolling on your phone… when suddenly, the sky lights up brighter than the sun. A rock the size of a house is racing toward Earth—faster than a bullet. What would you do? Could we stop it?” </a:t>
            </a:r>
          </a:p>
          <a:p>
            <a:pPr algn="ctr">
              <a:lnSpc>
                <a:spcPts val="4174"/>
              </a:lnSpc>
            </a:pPr>
            <a:r>
              <a:rPr lang="en-US" sz="2981">
                <a:solidFill>
                  <a:srgbClr val="FFFFFF"/>
                </a:solidFill>
                <a:latin typeface="Schoolbell"/>
                <a:ea typeface="Schoolbell"/>
                <a:cs typeface="Schoolbell"/>
                <a:sym typeface="Schoolbell"/>
              </a:rPr>
              <a:t>“This isn’t just science fiction. It’s the reality</a:t>
            </a:r>
            <a:r>
              <a:rPr lang="en-US" sz="2981">
                <a:solidFill>
                  <a:srgbClr val="FFFFFF"/>
                </a:solidFill>
                <a:latin typeface="Schoolbell"/>
                <a:ea typeface="Schoolbell"/>
                <a:cs typeface="Schoolbell"/>
                <a:sym typeface="Schoolbell"/>
              </a:rPr>
              <a:t> behind</a:t>
            </a:r>
          </a:p>
          <a:p>
            <a:pPr algn="ctr">
              <a:lnSpc>
                <a:spcPts val="4174"/>
              </a:lnSpc>
              <a:spcBef>
                <a:spcPct val="0"/>
              </a:spcBef>
            </a:pPr>
          </a:p>
        </p:txBody>
      </p:sp>
      <p:sp>
        <p:nvSpPr>
          <p:cNvPr name="TextBox 8" id="8"/>
          <p:cNvSpPr txBox="true"/>
          <p:nvPr/>
        </p:nvSpPr>
        <p:spPr>
          <a:xfrm rot="0">
            <a:off x="4382945" y="440819"/>
            <a:ext cx="9133344" cy="1367156"/>
          </a:xfrm>
          <a:prstGeom prst="rect">
            <a:avLst/>
          </a:prstGeom>
        </p:spPr>
        <p:txBody>
          <a:bodyPr anchor="t" rtlCol="false" tIns="0" lIns="0" bIns="0" rIns="0">
            <a:spAutoFit/>
          </a:bodyPr>
          <a:lstStyle/>
          <a:p>
            <a:pPr algn="ctr">
              <a:lnSpc>
                <a:spcPts val="11072"/>
              </a:lnSpc>
              <a:spcBef>
                <a:spcPct val="0"/>
              </a:spcBef>
            </a:pPr>
            <a:r>
              <a:rPr lang="en-US" sz="7909" spc="862">
                <a:solidFill>
                  <a:srgbClr val="FFFFFF"/>
                </a:solidFill>
                <a:latin typeface="Sigher"/>
                <a:ea typeface="Sigher"/>
                <a:cs typeface="Sigher"/>
                <a:sym typeface="Sigher"/>
              </a:rPr>
              <a:t>IMAGINE THIS:</a:t>
            </a:r>
          </a:p>
        </p:txBody>
      </p:sp>
      <p:sp>
        <p:nvSpPr>
          <p:cNvPr name="Freeform 9" id="9"/>
          <p:cNvSpPr/>
          <p:nvPr/>
        </p:nvSpPr>
        <p:spPr>
          <a:xfrm flipH="false" flipV="false" rot="0">
            <a:off x="564157" y="-2594672"/>
            <a:ext cx="6420622" cy="4624262"/>
          </a:xfrm>
          <a:custGeom>
            <a:avLst/>
            <a:gdLst/>
            <a:ahLst/>
            <a:cxnLst/>
            <a:rect r="r" b="b" t="t" l="l"/>
            <a:pathLst>
              <a:path h="4624262" w="6420622">
                <a:moveTo>
                  <a:pt x="0" y="0"/>
                </a:moveTo>
                <a:lnTo>
                  <a:pt x="6420622" y="0"/>
                </a:lnTo>
                <a:lnTo>
                  <a:pt x="6420622" y="4624262"/>
                </a:lnTo>
                <a:lnTo>
                  <a:pt x="0" y="4624262"/>
                </a:lnTo>
                <a:lnTo>
                  <a:pt x="0" y="0"/>
                </a:lnTo>
                <a:close/>
              </a:path>
            </a:pathLst>
          </a:custGeom>
          <a:blipFill>
            <a:blip r:embed="rId5"/>
            <a:stretch>
              <a:fillRect l="0" t="0" r="0" b="0"/>
            </a:stretch>
          </a:blipFill>
        </p:spPr>
      </p:sp>
      <p:sp>
        <p:nvSpPr>
          <p:cNvPr name="Freeform 10" id="10"/>
          <p:cNvSpPr/>
          <p:nvPr/>
        </p:nvSpPr>
        <p:spPr>
          <a:xfrm flipH="false" flipV="false" rot="7939566">
            <a:off x="14265386" y="7819978"/>
            <a:ext cx="4759939" cy="3491412"/>
          </a:xfrm>
          <a:custGeom>
            <a:avLst/>
            <a:gdLst/>
            <a:ahLst/>
            <a:cxnLst/>
            <a:rect r="r" b="b" t="t" l="l"/>
            <a:pathLst>
              <a:path h="3491412" w="4759939">
                <a:moveTo>
                  <a:pt x="0" y="0"/>
                </a:moveTo>
                <a:lnTo>
                  <a:pt x="4759939" y="0"/>
                </a:lnTo>
                <a:lnTo>
                  <a:pt x="4759939" y="3491412"/>
                </a:lnTo>
                <a:lnTo>
                  <a:pt x="0" y="3491412"/>
                </a:lnTo>
                <a:lnTo>
                  <a:pt x="0" y="0"/>
                </a:lnTo>
                <a:close/>
              </a:path>
            </a:pathLst>
          </a:custGeom>
          <a:blipFill>
            <a:blip r:embed="rId3"/>
            <a:stretch>
              <a:fillRect l="0" t="0" r="0" b="0"/>
            </a:stretch>
          </a:blipFill>
        </p:spPr>
      </p:sp>
      <p:pic>
        <p:nvPicPr>
          <p:cNvPr name="Picture 11" id="11">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2231" r="0" b="2231"/>
          <a:stretch>
            <a:fillRect/>
          </a:stretch>
        </p:blipFill>
        <p:spPr>
          <a:xfrm flipH="false" flipV="false" rot="0">
            <a:off x="4926803" y="2306925"/>
            <a:ext cx="8045629" cy="432372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777" r="0" b="-14777"/>
            </a:stretch>
          </a:blipFill>
        </p:spPr>
      </p:sp>
      <p:sp>
        <p:nvSpPr>
          <p:cNvPr name="Freeform 3" id="3"/>
          <p:cNvSpPr/>
          <p:nvPr/>
        </p:nvSpPr>
        <p:spPr>
          <a:xfrm flipH="false" flipV="false" rot="1647955">
            <a:off x="15041846" y="224259"/>
            <a:ext cx="4434907" cy="3441214"/>
          </a:xfrm>
          <a:custGeom>
            <a:avLst/>
            <a:gdLst/>
            <a:ahLst/>
            <a:cxnLst/>
            <a:rect r="r" b="b" t="t" l="l"/>
            <a:pathLst>
              <a:path h="3441214" w="4434907">
                <a:moveTo>
                  <a:pt x="0" y="0"/>
                </a:moveTo>
                <a:lnTo>
                  <a:pt x="4434908" y="0"/>
                </a:lnTo>
                <a:lnTo>
                  <a:pt x="4434908" y="3441214"/>
                </a:lnTo>
                <a:lnTo>
                  <a:pt x="0" y="3441214"/>
                </a:lnTo>
                <a:lnTo>
                  <a:pt x="0" y="0"/>
                </a:lnTo>
                <a:close/>
              </a:path>
            </a:pathLst>
          </a:custGeom>
          <a:blipFill>
            <a:blip r:embed="rId3"/>
            <a:stretch>
              <a:fillRect l="0" t="0" r="0" b="0"/>
            </a:stretch>
          </a:blipFill>
        </p:spPr>
      </p:sp>
      <p:grpSp>
        <p:nvGrpSpPr>
          <p:cNvPr name="Group 4" id="4"/>
          <p:cNvGrpSpPr/>
          <p:nvPr/>
        </p:nvGrpSpPr>
        <p:grpSpPr>
          <a:xfrm rot="0">
            <a:off x="3895488" y="3022609"/>
            <a:ext cx="5091379" cy="6074599"/>
            <a:chOff x="0" y="0"/>
            <a:chExt cx="1340939" cy="1599894"/>
          </a:xfrm>
        </p:grpSpPr>
        <p:sp>
          <p:nvSpPr>
            <p:cNvPr name="Freeform 5" id="5"/>
            <p:cNvSpPr/>
            <p:nvPr/>
          </p:nvSpPr>
          <p:spPr>
            <a:xfrm flipH="false" flipV="false" rot="0">
              <a:off x="0" y="0"/>
              <a:ext cx="1340939" cy="1599894"/>
            </a:xfrm>
            <a:custGeom>
              <a:avLst/>
              <a:gdLst/>
              <a:ahLst/>
              <a:cxnLst/>
              <a:rect r="r" b="b" t="t" l="l"/>
              <a:pathLst>
                <a:path h="1599894" w="1340939">
                  <a:moveTo>
                    <a:pt x="77550" y="0"/>
                  </a:moveTo>
                  <a:lnTo>
                    <a:pt x="1263389" y="0"/>
                  </a:lnTo>
                  <a:cubicBezTo>
                    <a:pt x="1306219" y="0"/>
                    <a:pt x="1340939" y="34720"/>
                    <a:pt x="1340939" y="77550"/>
                  </a:cubicBezTo>
                  <a:lnTo>
                    <a:pt x="1340939" y="1522344"/>
                  </a:lnTo>
                  <a:cubicBezTo>
                    <a:pt x="1340939" y="1542912"/>
                    <a:pt x="1332769" y="1562637"/>
                    <a:pt x="1318225" y="1577180"/>
                  </a:cubicBezTo>
                  <a:cubicBezTo>
                    <a:pt x="1303682" y="1591724"/>
                    <a:pt x="1283957" y="1599894"/>
                    <a:pt x="1263389" y="1599894"/>
                  </a:cubicBezTo>
                  <a:lnTo>
                    <a:pt x="77550" y="1599894"/>
                  </a:lnTo>
                  <a:cubicBezTo>
                    <a:pt x="34720" y="1599894"/>
                    <a:pt x="0" y="1565174"/>
                    <a:pt x="0" y="1522344"/>
                  </a:cubicBezTo>
                  <a:lnTo>
                    <a:pt x="0" y="77550"/>
                  </a:lnTo>
                  <a:cubicBezTo>
                    <a:pt x="0" y="34720"/>
                    <a:pt x="34720" y="0"/>
                    <a:pt x="77550" y="0"/>
                  </a:cubicBezTo>
                  <a:close/>
                </a:path>
              </a:pathLst>
            </a:custGeom>
            <a:solidFill>
              <a:srgbClr val="EEEDE7">
                <a:alpha val="77647"/>
              </a:srgbClr>
            </a:solidFill>
          </p:spPr>
        </p:sp>
        <p:sp>
          <p:nvSpPr>
            <p:cNvPr name="TextBox 6" id="6"/>
            <p:cNvSpPr txBox="true"/>
            <p:nvPr/>
          </p:nvSpPr>
          <p:spPr>
            <a:xfrm>
              <a:off x="0" y="-38100"/>
              <a:ext cx="1340939" cy="1637994"/>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2057315">
            <a:off x="305408" y="7350611"/>
            <a:ext cx="3870566" cy="2798148"/>
          </a:xfrm>
          <a:custGeom>
            <a:avLst/>
            <a:gdLst/>
            <a:ahLst/>
            <a:cxnLst/>
            <a:rect r="r" b="b" t="t" l="l"/>
            <a:pathLst>
              <a:path h="2798148" w="3870566">
                <a:moveTo>
                  <a:pt x="0" y="0"/>
                </a:moveTo>
                <a:lnTo>
                  <a:pt x="3870567" y="0"/>
                </a:lnTo>
                <a:lnTo>
                  <a:pt x="3870567" y="2798148"/>
                </a:lnTo>
                <a:lnTo>
                  <a:pt x="0" y="2798148"/>
                </a:lnTo>
                <a:lnTo>
                  <a:pt x="0" y="0"/>
                </a:lnTo>
                <a:close/>
              </a:path>
            </a:pathLst>
          </a:custGeom>
          <a:blipFill>
            <a:blip r:embed="rId4"/>
            <a:stretch>
              <a:fillRect l="0" t="0" r="0" b="0"/>
            </a:stretch>
          </a:blipFill>
        </p:spPr>
      </p:sp>
      <p:sp>
        <p:nvSpPr>
          <p:cNvPr name="Freeform 8" id="8"/>
          <p:cNvSpPr/>
          <p:nvPr/>
        </p:nvSpPr>
        <p:spPr>
          <a:xfrm flipH="false" flipV="false" rot="7108511">
            <a:off x="-2181611" y="267048"/>
            <a:ext cx="6420622" cy="4624262"/>
          </a:xfrm>
          <a:custGeom>
            <a:avLst/>
            <a:gdLst/>
            <a:ahLst/>
            <a:cxnLst/>
            <a:rect r="r" b="b" t="t" l="l"/>
            <a:pathLst>
              <a:path h="4624262" w="6420622">
                <a:moveTo>
                  <a:pt x="0" y="0"/>
                </a:moveTo>
                <a:lnTo>
                  <a:pt x="6420622" y="0"/>
                </a:lnTo>
                <a:lnTo>
                  <a:pt x="6420622" y="4624262"/>
                </a:lnTo>
                <a:lnTo>
                  <a:pt x="0" y="4624262"/>
                </a:lnTo>
                <a:lnTo>
                  <a:pt x="0" y="0"/>
                </a:lnTo>
                <a:close/>
              </a:path>
            </a:pathLst>
          </a:custGeom>
          <a:blipFill>
            <a:blip r:embed="rId5"/>
            <a:stretch>
              <a:fillRect l="0" t="0" r="0" b="0"/>
            </a:stretch>
          </a:blipFill>
        </p:spPr>
      </p:sp>
      <p:sp>
        <p:nvSpPr>
          <p:cNvPr name="TextBox 9" id="9"/>
          <p:cNvSpPr txBox="true"/>
          <p:nvPr/>
        </p:nvSpPr>
        <p:spPr>
          <a:xfrm rot="0">
            <a:off x="3895488" y="180259"/>
            <a:ext cx="10182758" cy="2868370"/>
          </a:xfrm>
          <a:prstGeom prst="rect">
            <a:avLst/>
          </a:prstGeom>
        </p:spPr>
        <p:txBody>
          <a:bodyPr anchor="t" rtlCol="false" tIns="0" lIns="0" bIns="0" rIns="0">
            <a:spAutoFit/>
          </a:bodyPr>
          <a:lstStyle/>
          <a:p>
            <a:pPr algn="ctr">
              <a:lnSpc>
                <a:spcPts val="11475"/>
              </a:lnSpc>
              <a:spcBef>
                <a:spcPct val="0"/>
              </a:spcBef>
            </a:pPr>
            <a:r>
              <a:rPr lang="en-US" sz="8197" spc="893">
                <a:solidFill>
                  <a:srgbClr val="FFFFFF"/>
                </a:solidFill>
                <a:latin typeface="Sigher"/>
                <a:ea typeface="Sigher"/>
                <a:cs typeface="Sigher"/>
                <a:sym typeface="Sigher"/>
              </a:rPr>
              <a:t>WHY METEOR MADNESS?</a:t>
            </a:r>
          </a:p>
        </p:txBody>
      </p:sp>
      <p:sp>
        <p:nvSpPr>
          <p:cNvPr name="TextBox 10" id="10"/>
          <p:cNvSpPr txBox="true"/>
          <p:nvPr/>
        </p:nvSpPr>
        <p:spPr>
          <a:xfrm rot="0">
            <a:off x="4094036" y="3283237"/>
            <a:ext cx="4694283" cy="5572393"/>
          </a:xfrm>
          <a:prstGeom prst="rect">
            <a:avLst/>
          </a:prstGeom>
        </p:spPr>
        <p:txBody>
          <a:bodyPr anchor="t" rtlCol="false" tIns="0" lIns="0" bIns="0" rIns="0">
            <a:spAutoFit/>
          </a:bodyPr>
          <a:lstStyle/>
          <a:p>
            <a:pPr algn="ctr">
              <a:lnSpc>
                <a:spcPts val="3415"/>
              </a:lnSpc>
            </a:pPr>
            <a:r>
              <a:rPr lang="en-US" sz="3049" spc="24">
                <a:solidFill>
                  <a:srgbClr val="1E2359"/>
                </a:solidFill>
                <a:latin typeface="Schoolbell"/>
                <a:ea typeface="Schoolbell"/>
                <a:cs typeface="Schoolbell"/>
                <a:sym typeface="Schoolbell"/>
              </a:rPr>
              <a:t>We chose Meteor Madness because even the smallest object from space can cause massive destruction. History shows us this — for example, the dinosaurs disappeared because of a single meteor impact, which was 10 km wide. Every day, Earth is protected as small meteors burn up in the atmosphere — most of the time we don’t even notice it.</a:t>
            </a:r>
          </a:p>
        </p:txBody>
      </p:sp>
      <p:sp>
        <p:nvSpPr>
          <p:cNvPr name="Freeform 11" id="11"/>
          <p:cNvSpPr/>
          <p:nvPr/>
        </p:nvSpPr>
        <p:spPr>
          <a:xfrm flipH="false" flipV="false" rot="-3130626">
            <a:off x="13551375" y="6785077"/>
            <a:ext cx="6420622" cy="4624262"/>
          </a:xfrm>
          <a:custGeom>
            <a:avLst/>
            <a:gdLst/>
            <a:ahLst/>
            <a:cxnLst/>
            <a:rect r="r" b="b" t="t" l="l"/>
            <a:pathLst>
              <a:path h="4624262" w="6420622">
                <a:moveTo>
                  <a:pt x="0" y="0"/>
                </a:moveTo>
                <a:lnTo>
                  <a:pt x="6420622" y="0"/>
                </a:lnTo>
                <a:lnTo>
                  <a:pt x="6420622" y="4624262"/>
                </a:lnTo>
                <a:lnTo>
                  <a:pt x="0" y="4624262"/>
                </a:lnTo>
                <a:lnTo>
                  <a:pt x="0" y="0"/>
                </a:lnTo>
                <a:close/>
              </a:path>
            </a:pathLst>
          </a:custGeom>
          <a:blipFill>
            <a:blip r:embed="rId5"/>
            <a:stretch>
              <a:fillRect l="0" t="0" r="0" b="0"/>
            </a:stretch>
          </a:blipFill>
        </p:spPr>
      </p:sp>
      <p:grpSp>
        <p:nvGrpSpPr>
          <p:cNvPr name="Group 12" id="12"/>
          <p:cNvGrpSpPr/>
          <p:nvPr/>
        </p:nvGrpSpPr>
        <p:grpSpPr>
          <a:xfrm rot="0">
            <a:off x="9582007" y="2933431"/>
            <a:ext cx="5091379" cy="6074599"/>
            <a:chOff x="0" y="0"/>
            <a:chExt cx="1340939" cy="1599894"/>
          </a:xfrm>
        </p:grpSpPr>
        <p:sp>
          <p:nvSpPr>
            <p:cNvPr name="Freeform 13" id="13"/>
            <p:cNvSpPr/>
            <p:nvPr/>
          </p:nvSpPr>
          <p:spPr>
            <a:xfrm flipH="false" flipV="false" rot="0">
              <a:off x="0" y="0"/>
              <a:ext cx="1340939" cy="1599894"/>
            </a:xfrm>
            <a:custGeom>
              <a:avLst/>
              <a:gdLst/>
              <a:ahLst/>
              <a:cxnLst/>
              <a:rect r="r" b="b" t="t" l="l"/>
              <a:pathLst>
                <a:path h="1599894" w="1340939">
                  <a:moveTo>
                    <a:pt x="77550" y="0"/>
                  </a:moveTo>
                  <a:lnTo>
                    <a:pt x="1263389" y="0"/>
                  </a:lnTo>
                  <a:cubicBezTo>
                    <a:pt x="1306219" y="0"/>
                    <a:pt x="1340939" y="34720"/>
                    <a:pt x="1340939" y="77550"/>
                  </a:cubicBezTo>
                  <a:lnTo>
                    <a:pt x="1340939" y="1522344"/>
                  </a:lnTo>
                  <a:cubicBezTo>
                    <a:pt x="1340939" y="1542912"/>
                    <a:pt x="1332769" y="1562637"/>
                    <a:pt x="1318225" y="1577180"/>
                  </a:cubicBezTo>
                  <a:cubicBezTo>
                    <a:pt x="1303682" y="1591724"/>
                    <a:pt x="1283957" y="1599894"/>
                    <a:pt x="1263389" y="1599894"/>
                  </a:cubicBezTo>
                  <a:lnTo>
                    <a:pt x="77550" y="1599894"/>
                  </a:lnTo>
                  <a:cubicBezTo>
                    <a:pt x="34720" y="1599894"/>
                    <a:pt x="0" y="1565174"/>
                    <a:pt x="0" y="1522344"/>
                  </a:cubicBezTo>
                  <a:lnTo>
                    <a:pt x="0" y="77550"/>
                  </a:lnTo>
                  <a:cubicBezTo>
                    <a:pt x="0" y="34720"/>
                    <a:pt x="34720" y="0"/>
                    <a:pt x="77550" y="0"/>
                  </a:cubicBezTo>
                  <a:close/>
                </a:path>
              </a:pathLst>
            </a:custGeom>
            <a:solidFill>
              <a:srgbClr val="EEEDE7">
                <a:alpha val="77647"/>
              </a:srgbClr>
            </a:solidFill>
          </p:spPr>
        </p:sp>
        <p:sp>
          <p:nvSpPr>
            <p:cNvPr name="TextBox 14" id="14"/>
            <p:cNvSpPr txBox="true"/>
            <p:nvPr/>
          </p:nvSpPr>
          <p:spPr>
            <a:xfrm>
              <a:off x="0" y="-38100"/>
              <a:ext cx="1340939" cy="1637994"/>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9878504" y="3497101"/>
            <a:ext cx="4498385" cy="5144665"/>
          </a:xfrm>
          <a:prstGeom prst="rect">
            <a:avLst/>
          </a:prstGeom>
        </p:spPr>
        <p:txBody>
          <a:bodyPr anchor="t" rtlCol="false" tIns="0" lIns="0" bIns="0" rIns="0">
            <a:spAutoFit/>
          </a:bodyPr>
          <a:lstStyle/>
          <a:p>
            <a:pPr algn="ctr">
              <a:lnSpc>
                <a:spcPts val="3415"/>
              </a:lnSpc>
            </a:pPr>
            <a:r>
              <a:rPr lang="en-US" sz="3049" spc="24">
                <a:solidFill>
                  <a:srgbClr val="1E2359"/>
                </a:solidFill>
                <a:latin typeface="Schoolbell"/>
                <a:ea typeface="Schoolbell"/>
                <a:cs typeface="Schoolbell"/>
                <a:sym typeface="Schoolbell"/>
              </a:rPr>
              <a:t> But what if one day a bigger one comes, and Earth can’t protect us? The result could be devastating for all of humanity.</a:t>
            </a:r>
          </a:p>
          <a:p>
            <a:pPr algn="ctr">
              <a:lnSpc>
                <a:spcPts val="3415"/>
              </a:lnSpc>
            </a:pPr>
            <a:r>
              <a:rPr lang="en-US" sz="3049" spc="24">
                <a:solidFill>
                  <a:srgbClr val="1E2359"/>
                </a:solidFill>
                <a:latin typeface="Schoolbell"/>
                <a:ea typeface="Schoolbell"/>
                <a:cs typeface="Schoolbell"/>
                <a:sym typeface="Schoolbell"/>
              </a:rPr>
              <a:t>That’s why we chose this topic: to explore how we can use NASA’s data to understand meteors, prepare for them, and protect our planet</a:t>
            </a:r>
          </a:p>
          <a:p>
            <a:pPr algn="ctr">
              <a:lnSpc>
                <a:spcPts val="341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777" r="0" b="-14777"/>
            </a:stretch>
          </a:blipFill>
        </p:spPr>
      </p:sp>
      <p:sp>
        <p:nvSpPr>
          <p:cNvPr name="Freeform 3" id="3"/>
          <p:cNvSpPr/>
          <p:nvPr/>
        </p:nvSpPr>
        <p:spPr>
          <a:xfrm flipH="false" flipV="false" rot="0">
            <a:off x="-641350" y="-1045643"/>
            <a:ext cx="4070899" cy="4148687"/>
          </a:xfrm>
          <a:custGeom>
            <a:avLst/>
            <a:gdLst/>
            <a:ahLst/>
            <a:cxnLst/>
            <a:rect r="r" b="b" t="t" l="l"/>
            <a:pathLst>
              <a:path h="4148687" w="4070899">
                <a:moveTo>
                  <a:pt x="0" y="0"/>
                </a:moveTo>
                <a:lnTo>
                  <a:pt x="4070898" y="0"/>
                </a:lnTo>
                <a:lnTo>
                  <a:pt x="4070898" y="4148686"/>
                </a:lnTo>
                <a:lnTo>
                  <a:pt x="0" y="4148686"/>
                </a:lnTo>
                <a:lnTo>
                  <a:pt x="0" y="0"/>
                </a:lnTo>
                <a:close/>
              </a:path>
            </a:pathLst>
          </a:custGeom>
          <a:blipFill>
            <a:blip r:embed="rId3"/>
            <a:stretch>
              <a:fillRect l="0" t="0" r="0" b="0"/>
            </a:stretch>
          </a:blipFill>
        </p:spPr>
      </p:sp>
      <p:sp>
        <p:nvSpPr>
          <p:cNvPr name="Freeform 4" id="4"/>
          <p:cNvSpPr/>
          <p:nvPr/>
        </p:nvSpPr>
        <p:spPr>
          <a:xfrm flipH="false" flipV="false" rot="-240990">
            <a:off x="14695560" y="6907239"/>
            <a:ext cx="4561873" cy="3297915"/>
          </a:xfrm>
          <a:custGeom>
            <a:avLst/>
            <a:gdLst/>
            <a:ahLst/>
            <a:cxnLst/>
            <a:rect r="r" b="b" t="t" l="l"/>
            <a:pathLst>
              <a:path h="3297915" w="4561873">
                <a:moveTo>
                  <a:pt x="0" y="0"/>
                </a:moveTo>
                <a:lnTo>
                  <a:pt x="4561873" y="0"/>
                </a:lnTo>
                <a:lnTo>
                  <a:pt x="4561873" y="3297914"/>
                </a:lnTo>
                <a:lnTo>
                  <a:pt x="0" y="3297914"/>
                </a:lnTo>
                <a:lnTo>
                  <a:pt x="0" y="0"/>
                </a:lnTo>
                <a:close/>
              </a:path>
            </a:pathLst>
          </a:custGeom>
          <a:blipFill>
            <a:blip r:embed="rId4"/>
            <a:stretch>
              <a:fillRect l="0" t="0" r="0" b="0"/>
            </a:stretch>
          </a:blipFill>
        </p:spPr>
      </p:sp>
      <p:sp>
        <p:nvSpPr>
          <p:cNvPr name="Freeform 5" id="5"/>
          <p:cNvSpPr/>
          <p:nvPr/>
        </p:nvSpPr>
        <p:spPr>
          <a:xfrm flipH="false" flipV="false" rot="0">
            <a:off x="0" y="7283416"/>
            <a:ext cx="3432668" cy="3003584"/>
          </a:xfrm>
          <a:custGeom>
            <a:avLst/>
            <a:gdLst/>
            <a:ahLst/>
            <a:cxnLst/>
            <a:rect r="r" b="b" t="t" l="l"/>
            <a:pathLst>
              <a:path h="3003584" w="3432668">
                <a:moveTo>
                  <a:pt x="0" y="0"/>
                </a:moveTo>
                <a:lnTo>
                  <a:pt x="3432668" y="0"/>
                </a:lnTo>
                <a:lnTo>
                  <a:pt x="3432668" y="3003584"/>
                </a:lnTo>
                <a:lnTo>
                  <a:pt x="0" y="3003584"/>
                </a:lnTo>
                <a:lnTo>
                  <a:pt x="0" y="0"/>
                </a:lnTo>
                <a:close/>
              </a:path>
            </a:pathLst>
          </a:custGeom>
          <a:blipFill>
            <a:blip r:embed="rId5"/>
            <a:stretch>
              <a:fillRect l="0" t="0" r="0" b="0"/>
            </a:stretch>
          </a:blipFill>
        </p:spPr>
      </p:sp>
      <p:sp>
        <p:nvSpPr>
          <p:cNvPr name="Freeform 6" id="6"/>
          <p:cNvSpPr/>
          <p:nvPr/>
        </p:nvSpPr>
        <p:spPr>
          <a:xfrm flipH="false" flipV="false" rot="0">
            <a:off x="14861888" y="0"/>
            <a:ext cx="3432668" cy="3003584"/>
          </a:xfrm>
          <a:custGeom>
            <a:avLst/>
            <a:gdLst/>
            <a:ahLst/>
            <a:cxnLst/>
            <a:rect r="r" b="b" t="t" l="l"/>
            <a:pathLst>
              <a:path h="3003584" w="3432668">
                <a:moveTo>
                  <a:pt x="0" y="0"/>
                </a:moveTo>
                <a:lnTo>
                  <a:pt x="3432668" y="0"/>
                </a:lnTo>
                <a:lnTo>
                  <a:pt x="3432668" y="3003584"/>
                </a:lnTo>
                <a:lnTo>
                  <a:pt x="0" y="3003584"/>
                </a:lnTo>
                <a:lnTo>
                  <a:pt x="0" y="0"/>
                </a:lnTo>
                <a:close/>
              </a:path>
            </a:pathLst>
          </a:custGeom>
          <a:blipFill>
            <a:blip r:embed="rId5"/>
            <a:stretch>
              <a:fillRect l="0" t="0" r="0" b="0"/>
            </a:stretch>
          </a:blipFill>
        </p:spPr>
      </p:sp>
      <p:sp>
        <p:nvSpPr>
          <p:cNvPr name="Freeform 7" id="7"/>
          <p:cNvSpPr/>
          <p:nvPr/>
        </p:nvSpPr>
        <p:spPr>
          <a:xfrm flipH="false" flipV="false" rot="-7124362">
            <a:off x="1400563" y="4564288"/>
            <a:ext cx="1745693" cy="1355095"/>
          </a:xfrm>
          <a:custGeom>
            <a:avLst/>
            <a:gdLst/>
            <a:ahLst/>
            <a:cxnLst/>
            <a:rect r="r" b="b" t="t" l="l"/>
            <a:pathLst>
              <a:path h="1355095" w="1745693">
                <a:moveTo>
                  <a:pt x="0" y="0"/>
                </a:moveTo>
                <a:lnTo>
                  <a:pt x="1745693" y="0"/>
                </a:lnTo>
                <a:lnTo>
                  <a:pt x="1745693" y="1355094"/>
                </a:lnTo>
                <a:lnTo>
                  <a:pt x="0" y="1355094"/>
                </a:lnTo>
                <a:lnTo>
                  <a:pt x="0" y="0"/>
                </a:lnTo>
                <a:close/>
              </a:path>
            </a:pathLst>
          </a:custGeom>
          <a:blipFill>
            <a:blip r:embed="rId6"/>
            <a:stretch>
              <a:fillRect l="0" t="0" r="0" b="0"/>
            </a:stretch>
          </a:blipFill>
        </p:spPr>
      </p:sp>
      <p:sp>
        <p:nvSpPr>
          <p:cNvPr name="Freeform 8" id="8"/>
          <p:cNvSpPr/>
          <p:nvPr/>
        </p:nvSpPr>
        <p:spPr>
          <a:xfrm flipH="false" flipV="false" rot="1247877">
            <a:off x="15439364" y="4558258"/>
            <a:ext cx="1718961" cy="1636738"/>
          </a:xfrm>
          <a:custGeom>
            <a:avLst/>
            <a:gdLst/>
            <a:ahLst/>
            <a:cxnLst/>
            <a:rect r="r" b="b" t="t" l="l"/>
            <a:pathLst>
              <a:path h="1636738" w="1718961">
                <a:moveTo>
                  <a:pt x="0" y="0"/>
                </a:moveTo>
                <a:lnTo>
                  <a:pt x="1718961" y="0"/>
                </a:lnTo>
                <a:lnTo>
                  <a:pt x="1718961" y="1636738"/>
                </a:lnTo>
                <a:lnTo>
                  <a:pt x="0" y="1636738"/>
                </a:lnTo>
                <a:lnTo>
                  <a:pt x="0" y="0"/>
                </a:lnTo>
                <a:close/>
              </a:path>
            </a:pathLst>
          </a:custGeom>
          <a:blipFill>
            <a:blip r:embed="rId7"/>
            <a:stretch>
              <a:fillRect l="0" t="0" r="0" b="0"/>
            </a:stretch>
          </a:blipFill>
        </p:spPr>
      </p:sp>
      <p:sp>
        <p:nvSpPr>
          <p:cNvPr name="Freeform 9" id="9"/>
          <p:cNvSpPr/>
          <p:nvPr/>
        </p:nvSpPr>
        <p:spPr>
          <a:xfrm flipH="false" flipV="false" rot="0">
            <a:off x="3423905" y="2593102"/>
            <a:ext cx="11301259" cy="5297465"/>
          </a:xfrm>
          <a:custGeom>
            <a:avLst/>
            <a:gdLst/>
            <a:ahLst/>
            <a:cxnLst/>
            <a:rect r="r" b="b" t="t" l="l"/>
            <a:pathLst>
              <a:path h="5297465" w="11301259">
                <a:moveTo>
                  <a:pt x="0" y="0"/>
                </a:moveTo>
                <a:lnTo>
                  <a:pt x="11301259" y="0"/>
                </a:lnTo>
                <a:lnTo>
                  <a:pt x="11301259" y="5297466"/>
                </a:lnTo>
                <a:lnTo>
                  <a:pt x="0" y="5297466"/>
                </a:lnTo>
                <a:lnTo>
                  <a:pt x="0" y="0"/>
                </a:lnTo>
                <a:close/>
              </a:path>
            </a:pathLst>
          </a:custGeom>
          <a:blipFill>
            <a:blip r:embed="rId8"/>
            <a:stretch>
              <a:fillRect l="0" t="0" r="0" b="0"/>
            </a:stretch>
          </a:blipFill>
        </p:spPr>
      </p:sp>
      <p:sp>
        <p:nvSpPr>
          <p:cNvPr name="TextBox 10" id="10"/>
          <p:cNvSpPr txBox="true"/>
          <p:nvPr/>
        </p:nvSpPr>
        <p:spPr>
          <a:xfrm rot="0">
            <a:off x="3287181" y="134636"/>
            <a:ext cx="9133344" cy="1367156"/>
          </a:xfrm>
          <a:prstGeom prst="rect">
            <a:avLst/>
          </a:prstGeom>
        </p:spPr>
        <p:txBody>
          <a:bodyPr anchor="t" rtlCol="false" tIns="0" lIns="0" bIns="0" rIns="0">
            <a:spAutoFit/>
          </a:bodyPr>
          <a:lstStyle/>
          <a:p>
            <a:pPr algn="ctr">
              <a:lnSpc>
                <a:spcPts val="11072"/>
              </a:lnSpc>
              <a:spcBef>
                <a:spcPct val="0"/>
              </a:spcBef>
            </a:pPr>
            <a:r>
              <a:rPr lang="en-US" sz="7909" spc="862">
                <a:solidFill>
                  <a:srgbClr val="FFFFFF"/>
                </a:solidFill>
                <a:latin typeface="Sigher"/>
                <a:ea typeface="Sigher"/>
                <a:cs typeface="Sigher"/>
                <a:sym typeface="Sigher"/>
              </a:rPr>
              <a:t>WE CREATED </a:t>
            </a:r>
          </a:p>
        </p:txBody>
      </p:sp>
      <p:sp>
        <p:nvSpPr>
          <p:cNvPr name="TextBox 11" id="11"/>
          <p:cNvSpPr txBox="true"/>
          <p:nvPr/>
        </p:nvSpPr>
        <p:spPr>
          <a:xfrm rot="0">
            <a:off x="7853853" y="1000603"/>
            <a:ext cx="9133344" cy="1361210"/>
          </a:xfrm>
          <a:prstGeom prst="rect">
            <a:avLst/>
          </a:prstGeom>
        </p:spPr>
        <p:txBody>
          <a:bodyPr anchor="t" rtlCol="false" tIns="0" lIns="0" bIns="0" rIns="0">
            <a:spAutoFit/>
          </a:bodyPr>
          <a:lstStyle/>
          <a:p>
            <a:pPr algn="ctr">
              <a:lnSpc>
                <a:spcPts val="11072"/>
              </a:lnSpc>
              <a:spcBef>
                <a:spcPct val="0"/>
              </a:spcBef>
            </a:pPr>
            <a:r>
              <a:rPr lang="en-US" sz="7909" spc="862">
                <a:solidFill>
                  <a:srgbClr val="FFFFFF"/>
                </a:solidFill>
                <a:latin typeface="Sigher"/>
                <a:ea typeface="Sigher"/>
                <a:cs typeface="Sigher"/>
                <a:sym typeface="Sigher"/>
              </a:rPr>
              <a:t>mXplore!</a:t>
            </a:r>
          </a:p>
        </p:txBody>
      </p:sp>
      <p:sp>
        <p:nvSpPr>
          <p:cNvPr name="TextBox 12" id="12"/>
          <p:cNvSpPr txBox="true"/>
          <p:nvPr/>
        </p:nvSpPr>
        <p:spPr>
          <a:xfrm rot="0">
            <a:off x="4891506" y="8090593"/>
            <a:ext cx="8504988" cy="1889125"/>
          </a:xfrm>
          <a:prstGeom prst="rect">
            <a:avLst/>
          </a:prstGeom>
        </p:spPr>
        <p:txBody>
          <a:bodyPr anchor="t" rtlCol="false" tIns="0" lIns="0" bIns="0" rIns="0">
            <a:spAutoFit/>
          </a:bodyPr>
          <a:lstStyle/>
          <a:p>
            <a:pPr algn="ctr">
              <a:lnSpc>
                <a:spcPts val="4999"/>
              </a:lnSpc>
            </a:pPr>
            <a:r>
              <a:rPr lang="en-US" sz="3999" spc="-195">
                <a:solidFill>
                  <a:srgbClr val="FFFFFF"/>
                </a:solidFill>
                <a:latin typeface="Schoolbell"/>
                <a:ea typeface="Schoolbell"/>
                <a:cs typeface="Schoolbell"/>
                <a:sym typeface="Schoolbell"/>
              </a:rPr>
              <a:t>We chose the Meteor madness theme for the NASA Space Apps Challenge and developed the mXplore website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777" r="0" b="-14777"/>
            </a:stretch>
          </a:blipFill>
        </p:spPr>
      </p:sp>
      <p:sp>
        <p:nvSpPr>
          <p:cNvPr name="Freeform 3" id="3"/>
          <p:cNvSpPr/>
          <p:nvPr/>
        </p:nvSpPr>
        <p:spPr>
          <a:xfrm flipH="false" flipV="false" rot="0">
            <a:off x="0" y="-430163"/>
            <a:ext cx="5426947" cy="1785759"/>
          </a:xfrm>
          <a:custGeom>
            <a:avLst/>
            <a:gdLst/>
            <a:ahLst/>
            <a:cxnLst/>
            <a:rect r="r" b="b" t="t" l="l"/>
            <a:pathLst>
              <a:path h="1785759" w="5426947">
                <a:moveTo>
                  <a:pt x="0" y="0"/>
                </a:moveTo>
                <a:lnTo>
                  <a:pt x="5426947" y="0"/>
                </a:lnTo>
                <a:lnTo>
                  <a:pt x="5426947" y="1785759"/>
                </a:lnTo>
                <a:lnTo>
                  <a:pt x="0" y="1785759"/>
                </a:lnTo>
                <a:lnTo>
                  <a:pt x="0" y="0"/>
                </a:lnTo>
                <a:close/>
              </a:path>
            </a:pathLst>
          </a:custGeom>
          <a:blipFill>
            <a:blip r:embed="rId3"/>
            <a:stretch>
              <a:fillRect l="0" t="0" r="0" b="0"/>
            </a:stretch>
          </a:blipFill>
        </p:spPr>
      </p:sp>
      <p:sp>
        <p:nvSpPr>
          <p:cNvPr name="Freeform 4" id="4"/>
          <p:cNvSpPr/>
          <p:nvPr/>
        </p:nvSpPr>
        <p:spPr>
          <a:xfrm flipH="true" flipV="false" rot="0">
            <a:off x="12861053" y="-430163"/>
            <a:ext cx="5426947" cy="1785759"/>
          </a:xfrm>
          <a:custGeom>
            <a:avLst/>
            <a:gdLst/>
            <a:ahLst/>
            <a:cxnLst/>
            <a:rect r="r" b="b" t="t" l="l"/>
            <a:pathLst>
              <a:path h="1785759" w="5426947">
                <a:moveTo>
                  <a:pt x="5426947" y="0"/>
                </a:moveTo>
                <a:lnTo>
                  <a:pt x="0" y="0"/>
                </a:lnTo>
                <a:lnTo>
                  <a:pt x="0" y="1785759"/>
                </a:lnTo>
                <a:lnTo>
                  <a:pt x="5426947" y="1785759"/>
                </a:lnTo>
                <a:lnTo>
                  <a:pt x="5426947" y="0"/>
                </a:lnTo>
                <a:close/>
              </a:path>
            </a:pathLst>
          </a:custGeom>
          <a:blipFill>
            <a:blip r:embed="rId3"/>
            <a:stretch>
              <a:fillRect l="0" t="0" r="0" b="0"/>
            </a:stretch>
          </a:blipFill>
        </p:spPr>
      </p:sp>
      <p:sp>
        <p:nvSpPr>
          <p:cNvPr name="Freeform 5" id="5"/>
          <p:cNvSpPr/>
          <p:nvPr/>
        </p:nvSpPr>
        <p:spPr>
          <a:xfrm flipH="false" flipV="false" rot="0">
            <a:off x="15574527" y="7681176"/>
            <a:ext cx="4188509" cy="4268544"/>
          </a:xfrm>
          <a:custGeom>
            <a:avLst/>
            <a:gdLst/>
            <a:ahLst/>
            <a:cxnLst/>
            <a:rect r="r" b="b" t="t" l="l"/>
            <a:pathLst>
              <a:path h="4268544" w="4188509">
                <a:moveTo>
                  <a:pt x="0" y="0"/>
                </a:moveTo>
                <a:lnTo>
                  <a:pt x="4188509" y="0"/>
                </a:lnTo>
                <a:lnTo>
                  <a:pt x="4188509" y="4268544"/>
                </a:lnTo>
                <a:lnTo>
                  <a:pt x="0" y="4268544"/>
                </a:lnTo>
                <a:lnTo>
                  <a:pt x="0" y="0"/>
                </a:lnTo>
                <a:close/>
              </a:path>
            </a:pathLst>
          </a:custGeom>
          <a:blipFill>
            <a:blip r:embed="rId4"/>
            <a:stretch>
              <a:fillRect l="0" t="0" r="0" b="0"/>
            </a:stretch>
          </a:blipFill>
        </p:spPr>
      </p:sp>
      <p:sp>
        <p:nvSpPr>
          <p:cNvPr name="Freeform 6" id="6"/>
          <p:cNvSpPr/>
          <p:nvPr/>
        </p:nvSpPr>
        <p:spPr>
          <a:xfrm flipH="false" flipV="false" rot="-10217033">
            <a:off x="-861108" y="8774746"/>
            <a:ext cx="3377566" cy="2621836"/>
          </a:xfrm>
          <a:custGeom>
            <a:avLst/>
            <a:gdLst/>
            <a:ahLst/>
            <a:cxnLst/>
            <a:rect r="r" b="b" t="t" l="l"/>
            <a:pathLst>
              <a:path h="2621836" w="3377566">
                <a:moveTo>
                  <a:pt x="0" y="0"/>
                </a:moveTo>
                <a:lnTo>
                  <a:pt x="3377566" y="0"/>
                </a:lnTo>
                <a:lnTo>
                  <a:pt x="3377566" y="2621836"/>
                </a:lnTo>
                <a:lnTo>
                  <a:pt x="0" y="2621836"/>
                </a:lnTo>
                <a:lnTo>
                  <a:pt x="0" y="0"/>
                </a:lnTo>
                <a:close/>
              </a:path>
            </a:pathLst>
          </a:custGeom>
          <a:blipFill>
            <a:blip r:embed="rId5"/>
            <a:stretch>
              <a:fillRect l="0" t="0" r="0" b="0"/>
            </a:stretch>
          </a:blipFill>
        </p:spPr>
      </p:sp>
      <p:sp>
        <p:nvSpPr>
          <p:cNvPr name="Freeform 7" id="7"/>
          <p:cNvSpPr/>
          <p:nvPr/>
        </p:nvSpPr>
        <p:spPr>
          <a:xfrm flipH="false" flipV="false" rot="-2700000">
            <a:off x="-1411703" y="2243263"/>
            <a:ext cx="4320801" cy="4369963"/>
          </a:xfrm>
          <a:custGeom>
            <a:avLst/>
            <a:gdLst/>
            <a:ahLst/>
            <a:cxnLst/>
            <a:rect r="r" b="b" t="t" l="l"/>
            <a:pathLst>
              <a:path h="4369963" w="4320801">
                <a:moveTo>
                  <a:pt x="0" y="0"/>
                </a:moveTo>
                <a:lnTo>
                  <a:pt x="4320801" y="0"/>
                </a:lnTo>
                <a:lnTo>
                  <a:pt x="4320801" y="4369963"/>
                </a:lnTo>
                <a:lnTo>
                  <a:pt x="0" y="4369963"/>
                </a:lnTo>
                <a:lnTo>
                  <a:pt x="0" y="0"/>
                </a:lnTo>
                <a:close/>
              </a:path>
            </a:pathLst>
          </a:custGeom>
          <a:blipFill>
            <a:blip r:embed="rId6"/>
            <a:stretch>
              <a:fillRect l="0" t="0" r="0" b="0"/>
            </a:stretch>
          </a:blipFill>
        </p:spPr>
      </p:sp>
      <p:sp>
        <p:nvSpPr>
          <p:cNvPr name="TextBox 8" id="8"/>
          <p:cNvSpPr txBox="true"/>
          <p:nvPr/>
        </p:nvSpPr>
        <p:spPr>
          <a:xfrm rot="0">
            <a:off x="2692986" y="12739"/>
            <a:ext cx="12635421" cy="1411045"/>
          </a:xfrm>
          <a:prstGeom prst="rect">
            <a:avLst/>
          </a:prstGeom>
        </p:spPr>
        <p:txBody>
          <a:bodyPr anchor="t" rtlCol="false" tIns="0" lIns="0" bIns="0" rIns="0">
            <a:spAutoFit/>
          </a:bodyPr>
          <a:lstStyle/>
          <a:p>
            <a:pPr algn="ctr">
              <a:lnSpc>
                <a:spcPts val="11475"/>
              </a:lnSpc>
              <a:spcBef>
                <a:spcPct val="0"/>
              </a:spcBef>
            </a:pPr>
            <a:r>
              <a:rPr lang="en-US" sz="8197" spc="893">
                <a:solidFill>
                  <a:srgbClr val="FFFFFF"/>
                </a:solidFill>
                <a:latin typeface="Sigher"/>
                <a:ea typeface="Sigher"/>
                <a:cs typeface="Sigher"/>
                <a:sym typeface="Sigher"/>
              </a:rPr>
              <a:t>SOLUTION</a:t>
            </a:r>
          </a:p>
        </p:txBody>
      </p:sp>
      <p:sp>
        <p:nvSpPr>
          <p:cNvPr name="TextBox 9" id="9"/>
          <p:cNvSpPr txBox="true"/>
          <p:nvPr/>
        </p:nvSpPr>
        <p:spPr>
          <a:xfrm rot="0">
            <a:off x="1471263" y="6319313"/>
            <a:ext cx="7474008" cy="3350142"/>
          </a:xfrm>
          <a:prstGeom prst="rect">
            <a:avLst/>
          </a:prstGeom>
        </p:spPr>
        <p:txBody>
          <a:bodyPr anchor="t" rtlCol="false" tIns="0" lIns="0" bIns="0" rIns="0">
            <a:spAutoFit/>
          </a:bodyPr>
          <a:lstStyle/>
          <a:p>
            <a:pPr algn="ctr">
              <a:lnSpc>
                <a:spcPts val="3794"/>
              </a:lnSpc>
              <a:spcBef>
                <a:spcPct val="0"/>
              </a:spcBef>
            </a:pPr>
            <a:r>
              <a:rPr lang="en-US" sz="2710" spc="73">
                <a:solidFill>
                  <a:srgbClr val="FFFFFF"/>
                </a:solidFill>
                <a:latin typeface="Schoolbell"/>
                <a:ea typeface="Schoolbell"/>
                <a:cs typeface="Schoolbell"/>
                <a:sym typeface="Schoolbell"/>
              </a:rPr>
              <a:t>The Search Near-Earth Objects page connects to NASA’s API to retrieve real-time asteroid data. Users can search for asteroids by size range, name, or hazard status. The results display key details such as each asteroid’s name and diameter, making it easier to analyze potential near-Earth threats.</a:t>
            </a:r>
          </a:p>
        </p:txBody>
      </p:sp>
      <p:sp>
        <p:nvSpPr>
          <p:cNvPr name="Freeform 10" id="10"/>
          <p:cNvSpPr/>
          <p:nvPr/>
        </p:nvSpPr>
        <p:spPr>
          <a:xfrm flipH="false" flipV="false" rot="0">
            <a:off x="7675492" y="9258300"/>
            <a:ext cx="4320801" cy="4369963"/>
          </a:xfrm>
          <a:custGeom>
            <a:avLst/>
            <a:gdLst/>
            <a:ahLst/>
            <a:cxnLst/>
            <a:rect r="r" b="b" t="t" l="l"/>
            <a:pathLst>
              <a:path h="4369963" w="4320801">
                <a:moveTo>
                  <a:pt x="0" y="0"/>
                </a:moveTo>
                <a:lnTo>
                  <a:pt x="4320801" y="0"/>
                </a:lnTo>
                <a:lnTo>
                  <a:pt x="4320801" y="4369963"/>
                </a:lnTo>
                <a:lnTo>
                  <a:pt x="0" y="4369963"/>
                </a:lnTo>
                <a:lnTo>
                  <a:pt x="0" y="0"/>
                </a:lnTo>
                <a:close/>
              </a:path>
            </a:pathLst>
          </a:custGeom>
          <a:blipFill>
            <a:blip r:embed="rId6"/>
            <a:stretch>
              <a:fillRect l="0" t="0" r="0" b="0"/>
            </a:stretch>
          </a:blipFill>
        </p:spPr>
      </p:sp>
      <p:sp>
        <p:nvSpPr>
          <p:cNvPr name="Freeform 11" id="11"/>
          <p:cNvSpPr/>
          <p:nvPr/>
        </p:nvSpPr>
        <p:spPr>
          <a:xfrm flipH="false" flipV="false" rot="-2700000">
            <a:off x="15870831" y="532265"/>
            <a:ext cx="4320801" cy="4369963"/>
          </a:xfrm>
          <a:custGeom>
            <a:avLst/>
            <a:gdLst/>
            <a:ahLst/>
            <a:cxnLst/>
            <a:rect r="r" b="b" t="t" l="l"/>
            <a:pathLst>
              <a:path h="4369963" w="4320801">
                <a:moveTo>
                  <a:pt x="0" y="0"/>
                </a:moveTo>
                <a:lnTo>
                  <a:pt x="4320801" y="0"/>
                </a:lnTo>
                <a:lnTo>
                  <a:pt x="4320801" y="4369962"/>
                </a:lnTo>
                <a:lnTo>
                  <a:pt x="0" y="4369962"/>
                </a:lnTo>
                <a:lnTo>
                  <a:pt x="0" y="0"/>
                </a:lnTo>
                <a:close/>
              </a:path>
            </a:pathLst>
          </a:custGeom>
          <a:blipFill>
            <a:blip r:embed="rId6"/>
            <a:stretch>
              <a:fillRect l="0" t="0" r="0" b="0"/>
            </a:stretch>
          </a:blipFill>
        </p:spPr>
      </p:sp>
      <p:sp>
        <p:nvSpPr>
          <p:cNvPr name="Freeform 12" id="12"/>
          <p:cNvSpPr/>
          <p:nvPr/>
        </p:nvSpPr>
        <p:spPr>
          <a:xfrm flipH="false" flipV="false" rot="-517698">
            <a:off x="7153645" y="-2790864"/>
            <a:ext cx="4320801" cy="4369963"/>
          </a:xfrm>
          <a:custGeom>
            <a:avLst/>
            <a:gdLst/>
            <a:ahLst/>
            <a:cxnLst/>
            <a:rect r="r" b="b" t="t" l="l"/>
            <a:pathLst>
              <a:path h="4369963" w="4320801">
                <a:moveTo>
                  <a:pt x="0" y="0"/>
                </a:moveTo>
                <a:lnTo>
                  <a:pt x="4320800" y="0"/>
                </a:lnTo>
                <a:lnTo>
                  <a:pt x="4320800" y="4369963"/>
                </a:lnTo>
                <a:lnTo>
                  <a:pt x="0" y="4369963"/>
                </a:lnTo>
                <a:lnTo>
                  <a:pt x="0" y="0"/>
                </a:lnTo>
                <a:close/>
              </a:path>
            </a:pathLst>
          </a:custGeom>
          <a:blipFill>
            <a:blip r:embed="rId6"/>
            <a:stretch>
              <a:fillRect l="0" t="0" r="0" b="0"/>
            </a:stretch>
          </a:blipFill>
        </p:spPr>
      </p:sp>
      <p:sp>
        <p:nvSpPr>
          <p:cNvPr name="Freeform 13" id="13"/>
          <p:cNvSpPr/>
          <p:nvPr/>
        </p:nvSpPr>
        <p:spPr>
          <a:xfrm flipH="false" flipV="false" rot="0">
            <a:off x="1272534" y="1878482"/>
            <a:ext cx="7871466" cy="3679910"/>
          </a:xfrm>
          <a:custGeom>
            <a:avLst/>
            <a:gdLst/>
            <a:ahLst/>
            <a:cxnLst/>
            <a:rect r="r" b="b" t="t" l="l"/>
            <a:pathLst>
              <a:path h="3679910" w="7871466">
                <a:moveTo>
                  <a:pt x="0" y="0"/>
                </a:moveTo>
                <a:lnTo>
                  <a:pt x="7871466" y="0"/>
                </a:lnTo>
                <a:lnTo>
                  <a:pt x="7871466" y="3679910"/>
                </a:lnTo>
                <a:lnTo>
                  <a:pt x="0" y="3679910"/>
                </a:lnTo>
                <a:lnTo>
                  <a:pt x="0" y="0"/>
                </a:lnTo>
                <a:close/>
              </a:path>
            </a:pathLst>
          </a:custGeom>
          <a:blipFill>
            <a:blip r:embed="rId7"/>
            <a:stretch>
              <a:fillRect l="0" t="0" r="0" b="0"/>
            </a:stretch>
          </a:blipFill>
        </p:spPr>
      </p:sp>
      <p:sp>
        <p:nvSpPr>
          <p:cNvPr name="Freeform 14" id="14"/>
          <p:cNvSpPr/>
          <p:nvPr/>
        </p:nvSpPr>
        <p:spPr>
          <a:xfrm flipH="false" flipV="false" rot="0">
            <a:off x="9546114" y="6139516"/>
            <a:ext cx="8122668" cy="3766887"/>
          </a:xfrm>
          <a:custGeom>
            <a:avLst/>
            <a:gdLst/>
            <a:ahLst/>
            <a:cxnLst/>
            <a:rect r="r" b="b" t="t" l="l"/>
            <a:pathLst>
              <a:path h="3766887" w="8122668">
                <a:moveTo>
                  <a:pt x="0" y="0"/>
                </a:moveTo>
                <a:lnTo>
                  <a:pt x="8122667" y="0"/>
                </a:lnTo>
                <a:lnTo>
                  <a:pt x="8122667" y="3766887"/>
                </a:lnTo>
                <a:lnTo>
                  <a:pt x="0" y="3766887"/>
                </a:lnTo>
                <a:lnTo>
                  <a:pt x="0" y="0"/>
                </a:lnTo>
                <a:close/>
              </a:path>
            </a:pathLst>
          </a:custGeom>
          <a:blipFill>
            <a:blip r:embed="rId8"/>
            <a:stretch>
              <a:fillRect l="0" t="0" r="0" b="0"/>
            </a:stretch>
          </a:blipFill>
        </p:spPr>
      </p:sp>
      <p:sp>
        <p:nvSpPr>
          <p:cNvPr name="TextBox 15" id="15"/>
          <p:cNvSpPr txBox="true"/>
          <p:nvPr/>
        </p:nvSpPr>
        <p:spPr>
          <a:xfrm rot="0">
            <a:off x="9629927" y="1687681"/>
            <a:ext cx="8038855" cy="4102214"/>
          </a:xfrm>
          <a:prstGeom prst="rect">
            <a:avLst/>
          </a:prstGeom>
        </p:spPr>
        <p:txBody>
          <a:bodyPr anchor="t" rtlCol="false" tIns="0" lIns="0" bIns="0" rIns="0">
            <a:spAutoFit/>
          </a:bodyPr>
          <a:lstStyle/>
          <a:p>
            <a:pPr algn="ctr">
              <a:lnSpc>
                <a:spcPts val="5418"/>
              </a:lnSpc>
            </a:pPr>
            <a:r>
              <a:rPr lang="en-US" sz="3870" spc="104">
                <a:solidFill>
                  <a:srgbClr val="FFFFFF"/>
                </a:solidFill>
                <a:latin typeface="Schoolbell"/>
                <a:ea typeface="Schoolbell"/>
                <a:cs typeface="Schoolbell"/>
                <a:sym typeface="Schoolbell"/>
              </a:rPr>
              <a:t>This page shows how an asteroid can affect the Earth.</a:t>
            </a:r>
          </a:p>
          <a:p>
            <a:pPr algn="ctr">
              <a:lnSpc>
                <a:spcPts val="5418"/>
              </a:lnSpc>
              <a:spcBef>
                <a:spcPct val="0"/>
              </a:spcBef>
            </a:pPr>
            <a:r>
              <a:rPr lang="en-US" sz="3870" spc="104">
                <a:solidFill>
                  <a:srgbClr val="FFFFFF"/>
                </a:solidFill>
                <a:latin typeface="Schoolbell"/>
                <a:ea typeface="Schoolbell"/>
                <a:cs typeface="Schoolbell"/>
                <a:sym typeface="Schoolbell"/>
              </a:rPr>
              <a:t> It provides information about the asteroid — for example, what material it’s made of, and whether it can destroy the ozone layer or not.</a:t>
            </a:r>
          </a:p>
        </p:txBody>
      </p:sp>
      <p:sp>
        <p:nvSpPr>
          <p:cNvPr name="Freeform 16" id="16"/>
          <p:cNvSpPr/>
          <p:nvPr/>
        </p:nvSpPr>
        <p:spPr>
          <a:xfrm flipH="true" flipV="false" rot="-8370638">
            <a:off x="8396319" y="8301016"/>
            <a:ext cx="1495362" cy="1272248"/>
          </a:xfrm>
          <a:custGeom>
            <a:avLst/>
            <a:gdLst/>
            <a:ahLst/>
            <a:cxnLst/>
            <a:rect r="r" b="b" t="t" l="l"/>
            <a:pathLst>
              <a:path h="1272248" w="1495362">
                <a:moveTo>
                  <a:pt x="1495362" y="0"/>
                </a:moveTo>
                <a:lnTo>
                  <a:pt x="0" y="0"/>
                </a:lnTo>
                <a:lnTo>
                  <a:pt x="0" y="1272247"/>
                </a:lnTo>
                <a:lnTo>
                  <a:pt x="1495362" y="1272247"/>
                </a:lnTo>
                <a:lnTo>
                  <a:pt x="149536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true" flipV="false" rot="4091289">
            <a:off x="8548284" y="3502166"/>
            <a:ext cx="1191432" cy="1013665"/>
          </a:xfrm>
          <a:custGeom>
            <a:avLst/>
            <a:gdLst/>
            <a:ahLst/>
            <a:cxnLst/>
            <a:rect r="r" b="b" t="t" l="l"/>
            <a:pathLst>
              <a:path h="1013665" w="1191432">
                <a:moveTo>
                  <a:pt x="1191432" y="0"/>
                </a:moveTo>
                <a:lnTo>
                  <a:pt x="0" y="0"/>
                </a:lnTo>
                <a:lnTo>
                  <a:pt x="0" y="1013665"/>
                </a:lnTo>
                <a:lnTo>
                  <a:pt x="1191432" y="1013665"/>
                </a:lnTo>
                <a:lnTo>
                  <a:pt x="119143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777" r="0" b="-14777"/>
            </a:stretch>
          </a:blipFill>
        </p:spPr>
      </p:sp>
      <p:grpSp>
        <p:nvGrpSpPr>
          <p:cNvPr name="Group 3" id="3"/>
          <p:cNvGrpSpPr/>
          <p:nvPr/>
        </p:nvGrpSpPr>
        <p:grpSpPr>
          <a:xfrm rot="0">
            <a:off x="3420398" y="2523985"/>
            <a:ext cx="11869008" cy="5999638"/>
            <a:chOff x="0" y="0"/>
            <a:chExt cx="3251999" cy="1643846"/>
          </a:xfrm>
        </p:grpSpPr>
        <p:sp>
          <p:nvSpPr>
            <p:cNvPr name="Freeform 4" id="4"/>
            <p:cNvSpPr/>
            <p:nvPr/>
          </p:nvSpPr>
          <p:spPr>
            <a:xfrm flipH="false" flipV="false" rot="0">
              <a:off x="0" y="0"/>
              <a:ext cx="3252000" cy="1643846"/>
            </a:xfrm>
            <a:custGeom>
              <a:avLst/>
              <a:gdLst/>
              <a:ahLst/>
              <a:cxnLst/>
              <a:rect r="r" b="b" t="t" l="l"/>
              <a:pathLst>
                <a:path h="1643846" w="3252000">
                  <a:moveTo>
                    <a:pt x="33266" y="0"/>
                  </a:moveTo>
                  <a:lnTo>
                    <a:pt x="3218733" y="0"/>
                  </a:lnTo>
                  <a:cubicBezTo>
                    <a:pt x="3237106" y="0"/>
                    <a:pt x="3252000" y="14894"/>
                    <a:pt x="3252000" y="33266"/>
                  </a:cubicBezTo>
                  <a:lnTo>
                    <a:pt x="3252000" y="1610579"/>
                  </a:lnTo>
                  <a:cubicBezTo>
                    <a:pt x="3252000" y="1628952"/>
                    <a:pt x="3237106" y="1643846"/>
                    <a:pt x="3218733" y="1643846"/>
                  </a:cubicBezTo>
                  <a:lnTo>
                    <a:pt x="33266" y="1643846"/>
                  </a:lnTo>
                  <a:cubicBezTo>
                    <a:pt x="14894" y="1643846"/>
                    <a:pt x="0" y="1628952"/>
                    <a:pt x="0" y="1610579"/>
                  </a:cubicBezTo>
                  <a:lnTo>
                    <a:pt x="0" y="33266"/>
                  </a:lnTo>
                  <a:cubicBezTo>
                    <a:pt x="0" y="14894"/>
                    <a:pt x="14894" y="0"/>
                    <a:pt x="33266" y="0"/>
                  </a:cubicBezTo>
                  <a:close/>
                </a:path>
              </a:pathLst>
            </a:custGeom>
            <a:solidFill>
              <a:srgbClr val="EEEDE7"/>
            </a:solidFill>
          </p:spPr>
        </p:sp>
        <p:sp>
          <p:nvSpPr>
            <p:cNvPr name="TextBox 5" id="5"/>
            <p:cNvSpPr txBox="true"/>
            <p:nvPr/>
          </p:nvSpPr>
          <p:spPr>
            <a:xfrm>
              <a:off x="0" y="-38100"/>
              <a:ext cx="3251999" cy="168194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3245906">
            <a:off x="843721" y="7750342"/>
            <a:ext cx="2545779" cy="1975367"/>
          </a:xfrm>
          <a:custGeom>
            <a:avLst/>
            <a:gdLst/>
            <a:ahLst/>
            <a:cxnLst/>
            <a:rect r="r" b="b" t="t" l="l"/>
            <a:pathLst>
              <a:path h="1975367" w="2545779">
                <a:moveTo>
                  <a:pt x="0" y="0"/>
                </a:moveTo>
                <a:lnTo>
                  <a:pt x="2545780" y="0"/>
                </a:lnTo>
                <a:lnTo>
                  <a:pt x="2545780" y="1975367"/>
                </a:lnTo>
                <a:lnTo>
                  <a:pt x="0" y="1975367"/>
                </a:lnTo>
                <a:lnTo>
                  <a:pt x="0" y="0"/>
                </a:lnTo>
                <a:close/>
              </a:path>
            </a:pathLst>
          </a:custGeom>
          <a:blipFill>
            <a:blip r:embed="rId3"/>
            <a:stretch>
              <a:fillRect l="0" t="0" r="0" b="0"/>
            </a:stretch>
          </a:blipFill>
        </p:spPr>
      </p:sp>
      <p:sp>
        <p:nvSpPr>
          <p:cNvPr name="Freeform 7" id="7"/>
          <p:cNvSpPr/>
          <p:nvPr/>
        </p:nvSpPr>
        <p:spPr>
          <a:xfrm flipH="false" flipV="false" rot="0">
            <a:off x="14945675" y="7727725"/>
            <a:ext cx="2795016" cy="2020601"/>
          </a:xfrm>
          <a:custGeom>
            <a:avLst/>
            <a:gdLst/>
            <a:ahLst/>
            <a:cxnLst/>
            <a:rect r="r" b="b" t="t" l="l"/>
            <a:pathLst>
              <a:path h="2020601" w="2795016">
                <a:moveTo>
                  <a:pt x="0" y="0"/>
                </a:moveTo>
                <a:lnTo>
                  <a:pt x="2795017" y="0"/>
                </a:lnTo>
                <a:lnTo>
                  <a:pt x="2795017" y="2020601"/>
                </a:lnTo>
                <a:lnTo>
                  <a:pt x="0" y="2020601"/>
                </a:lnTo>
                <a:lnTo>
                  <a:pt x="0" y="0"/>
                </a:lnTo>
                <a:close/>
              </a:path>
            </a:pathLst>
          </a:custGeom>
          <a:blipFill>
            <a:blip r:embed="rId4"/>
            <a:stretch>
              <a:fillRect l="0" t="0" r="0" b="0"/>
            </a:stretch>
          </a:blipFill>
        </p:spPr>
      </p:sp>
      <p:sp>
        <p:nvSpPr>
          <p:cNvPr name="Freeform 8" id="8"/>
          <p:cNvSpPr/>
          <p:nvPr/>
        </p:nvSpPr>
        <p:spPr>
          <a:xfrm flipH="false" flipV="false" rot="0">
            <a:off x="4601434" y="8075813"/>
            <a:ext cx="1905089" cy="1941492"/>
          </a:xfrm>
          <a:custGeom>
            <a:avLst/>
            <a:gdLst/>
            <a:ahLst/>
            <a:cxnLst/>
            <a:rect r="r" b="b" t="t" l="l"/>
            <a:pathLst>
              <a:path h="1941492" w="1905089">
                <a:moveTo>
                  <a:pt x="0" y="0"/>
                </a:moveTo>
                <a:lnTo>
                  <a:pt x="1905089" y="0"/>
                </a:lnTo>
                <a:lnTo>
                  <a:pt x="1905089" y="1941492"/>
                </a:lnTo>
                <a:lnTo>
                  <a:pt x="0" y="1941492"/>
                </a:lnTo>
                <a:lnTo>
                  <a:pt x="0" y="0"/>
                </a:lnTo>
                <a:close/>
              </a:path>
            </a:pathLst>
          </a:custGeom>
          <a:blipFill>
            <a:blip r:embed="rId5"/>
            <a:stretch>
              <a:fillRect l="0" t="0" r="0" b="0"/>
            </a:stretch>
          </a:blipFill>
        </p:spPr>
      </p:sp>
      <p:sp>
        <p:nvSpPr>
          <p:cNvPr name="Freeform 9" id="9"/>
          <p:cNvSpPr/>
          <p:nvPr/>
        </p:nvSpPr>
        <p:spPr>
          <a:xfrm flipH="false" flipV="false" rot="-151347">
            <a:off x="12367194" y="8298887"/>
            <a:ext cx="1883342" cy="1918825"/>
          </a:xfrm>
          <a:custGeom>
            <a:avLst/>
            <a:gdLst/>
            <a:ahLst/>
            <a:cxnLst/>
            <a:rect r="r" b="b" t="t" l="l"/>
            <a:pathLst>
              <a:path h="1918825" w="1883342">
                <a:moveTo>
                  <a:pt x="0" y="0"/>
                </a:moveTo>
                <a:lnTo>
                  <a:pt x="1883342" y="0"/>
                </a:lnTo>
                <a:lnTo>
                  <a:pt x="1883342" y="1918826"/>
                </a:lnTo>
                <a:lnTo>
                  <a:pt x="0" y="1918826"/>
                </a:lnTo>
                <a:lnTo>
                  <a:pt x="0" y="0"/>
                </a:lnTo>
                <a:close/>
              </a:path>
            </a:pathLst>
          </a:custGeom>
          <a:blipFill>
            <a:blip r:embed="rId6"/>
            <a:stretch>
              <a:fillRect l="0" t="0" r="0" b="0"/>
            </a:stretch>
          </a:blipFill>
        </p:spPr>
      </p:sp>
      <p:sp>
        <p:nvSpPr>
          <p:cNvPr name="Freeform 10" id="10"/>
          <p:cNvSpPr/>
          <p:nvPr/>
        </p:nvSpPr>
        <p:spPr>
          <a:xfrm flipH="false" flipV="false" rot="0">
            <a:off x="8169208" y="8075813"/>
            <a:ext cx="1949584" cy="1986837"/>
          </a:xfrm>
          <a:custGeom>
            <a:avLst/>
            <a:gdLst/>
            <a:ahLst/>
            <a:cxnLst/>
            <a:rect r="r" b="b" t="t" l="l"/>
            <a:pathLst>
              <a:path h="1986837" w="1949584">
                <a:moveTo>
                  <a:pt x="0" y="0"/>
                </a:moveTo>
                <a:lnTo>
                  <a:pt x="1949584" y="0"/>
                </a:lnTo>
                <a:lnTo>
                  <a:pt x="1949584" y="1986838"/>
                </a:lnTo>
                <a:lnTo>
                  <a:pt x="0" y="1986838"/>
                </a:lnTo>
                <a:lnTo>
                  <a:pt x="0" y="0"/>
                </a:lnTo>
                <a:close/>
              </a:path>
            </a:pathLst>
          </a:custGeom>
          <a:blipFill>
            <a:blip r:embed="rId7"/>
            <a:stretch>
              <a:fillRect l="0" t="0" r="0" b="0"/>
            </a:stretch>
          </a:blipFill>
        </p:spPr>
      </p:sp>
      <p:sp>
        <p:nvSpPr>
          <p:cNvPr name="Freeform 11" id="11"/>
          <p:cNvSpPr/>
          <p:nvPr/>
        </p:nvSpPr>
        <p:spPr>
          <a:xfrm flipH="false" flipV="false" rot="0">
            <a:off x="-1047867" y="-1573395"/>
            <a:ext cx="5074229" cy="4439950"/>
          </a:xfrm>
          <a:custGeom>
            <a:avLst/>
            <a:gdLst/>
            <a:ahLst/>
            <a:cxnLst/>
            <a:rect r="r" b="b" t="t" l="l"/>
            <a:pathLst>
              <a:path h="4439950" w="5074229">
                <a:moveTo>
                  <a:pt x="0" y="0"/>
                </a:moveTo>
                <a:lnTo>
                  <a:pt x="5074229" y="0"/>
                </a:lnTo>
                <a:lnTo>
                  <a:pt x="5074229" y="4439950"/>
                </a:lnTo>
                <a:lnTo>
                  <a:pt x="0" y="4439950"/>
                </a:lnTo>
                <a:lnTo>
                  <a:pt x="0" y="0"/>
                </a:lnTo>
                <a:close/>
              </a:path>
            </a:pathLst>
          </a:custGeom>
          <a:blipFill>
            <a:blip r:embed="rId8"/>
            <a:stretch>
              <a:fillRect l="0" t="0" r="0" b="0"/>
            </a:stretch>
          </a:blipFill>
        </p:spPr>
      </p:sp>
      <p:sp>
        <p:nvSpPr>
          <p:cNvPr name="TextBox 12" id="12"/>
          <p:cNvSpPr txBox="true"/>
          <p:nvPr/>
        </p:nvSpPr>
        <p:spPr>
          <a:xfrm rot="0">
            <a:off x="870471" y="874815"/>
            <a:ext cx="15928281" cy="1411045"/>
          </a:xfrm>
          <a:prstGeom prst="rect">
            <a:avLst/>
          </a:prstGeom>
        </p:spPr>
        <p:txBody>
          <a:bodyPr anchor="t" rtlCol="false" tIns="0" lIns="0" bIns="0" rIns="0">
            <a:spAutoFit/>
          </a:bodyPr>
          <a:lstStyle/>
          <a:p>
            <a:pPr algn="ctr">
              <a:lnSpc>
                <a:spcPts val="11475"/>
              </a:lnSpc>
              <a:spcBef>
                <a:spcPct val="0"/>
              </a:spcBef>
            </a:pPr>
            <a:r>
              <a:rPr lang="en-US" sz="8197" spc="893">
                <a:solidFill>
                  <a:srgbClr val="FFFFFF"/>
                </a:solidFill>
                <a:latin typeface="Sigher"/>
                <a:ea typeface="Sigher"/>
                <a:cs typeface="Sigher"/>
                <a:sym typeface="Sigher"/>
              </a:rPr>
              <a:t>KEY STRENGTHS OF MXPLORE</a:t>
            </a:r>
          </a:p>
        </p:txBody>
      </p:sp>
      <p:sp>
        <p:nvSpPr>
          <p:cNvPr name="TextBox 13" id="13"/>
          <p:cNvSpPr txBox="true"/>
          <p:nvPr/>
        </p:nvSpPr>
        <p:spPr>
          <a:xfrm rot="0">
            <a:off x="3910893" y="2958046"/>
            <a:ext cx="10888018" cy="5026276"/>
          </a:xfrm>
          <a:prstGeom prst="rect">
            <a:avLst/>
          </a:prstGeom>
        </p:spPr>
        <p:txBody>
          <a:bodyPr anchor="t" rtlCol="false" tIns="0" lIns="0" bIns="0" rIns="0">
            <a:spAutoFit/>
          </a:bodyPr>
          <a:lstStyle/>
          <a:p>
            <a:pPr algn="l" marL="582505" indent="-291252" lvl="1">
              <a:lnSpc>
                <a:spcPts val="3102"/>
              </a:lnSpc>
              <a:buFont typeface="Arial"/>
              <a:buChar char="•"/>
            </a:pPr>
            <a:r>
              <a:rPr lang="en-US" sz="2698" spc="137">
                <a:solidFill>
                  <a:srgbClr val="1E2359"/>
                </a:solidFill>
                <a:latin typeface="Schoolbell"/>
                <a:ea typeface="Schoolbell"/>
                <a:cs typeface="Schoolbell"/>
                <a:sym typeface="Schoolbell"/>
              </a:rPr>
              <a:t>Educational &amp; Interactive: Helps users learn about asteroids and their effects on Earth through experiments.</a:t>
            </a:r>
          </a:p>
          <a:p>
            <a:pPr algn="l" marL="582505" indent="-291252" lvl="1">
              <a:lnSpc>
                <a:spcPts val="3102"/>
              </a:lnSpc>
              <a:buFont typeface="Arial"/>
              <a:buChar char="•"/>
            </a:pPr>
            <a:r>
              <a:rPr lang="en-US" sz="2698" spc="137">
                <a:solidFill>
                  <a:srgbClr val="1E2359"/>
                </a:solidFill>
                <a:latin typeface="Schoolbell"/>
                <a:ea typeface="Schoolbell"/>
                <a:cs typeface="Schoolbell"/>
                <a:sym typeface="Schoolbell"/>
              </a:rPr>
              <a:t>Uses Real NASA Data: Connected to NASA’s API for accurate and updated information.</a:t>
            </a:r>
          </a:p>
          <a:p>
            <a:pPr algn="l" marL="582505" indent="-291252" lvl="1">
              <a:lnSpc>
                <a:spcPts val="3102"/>
              </a:lnSpc>
              <a:buFont typeface="Arial"/>
              <a:buChar char="•"/>
            </a:pPr>
            <a:r>
              <a:rPr lang="en-US" sz="2698" spc="137">
                <a:solidFill>
                  <a:srgbClr val="1E2359"/>
                </a:solidFill>
                <a:latin typeface="Schoolbell"/>
                <a:ea typeface="Schoolbell"/>
                <a:cs typeface="Schoolbell"/>
                <a:sym typeface="Schoolbell"/>
              </a:rPr>
              <a:t>Raises Awareness: Shows how asteroid impacts can affect Earth’s atmosphere and ozone layer.</a:t>
            </a:r>
          </a:p>
          <a:p>
            <a:pPr algn="l" marL="582505" indent="-291252" lvl="1">
              <a:lnSpc>
                <a:spcPts val="3102"/>
              </a:lnSpc>
              <a:buFont typeface="Arial"/>
              <a:buChar char="•"/>
            </a:pPr>
            <a:r>
              <a:rPr lang="en-US" sz="2698" spc="137">
                <a:solidFill>
                  <a:srgbClr val="1E2359"/>
                </a:solidFill>
                <a:latin typeface="Schoolbell"/>
                <a:ea typeface="Schoolbell"/>
                <a:cs typeface="Schoolbell"/>
                <a:sym typeface="Schoolbell"/>
              </a:rPr>
              <a:t>Visual &amp; Engaging: Simulates real asteroid impacts to make science more exciting.</a:t>
            </a:r>
          </a:p>
          <a:p>
            <a:pPr algn="l" marL="582505" indent="-291252" lvl="1">
              <a:lnSpc>
                <a:spcPts val="3102"/>
              </a:lnSpc>
              <a:buFont typeface="Arial"/>
              <a:buChar char="•"/>
            </a:pPr>
            <a:r>
              <a:rPr lang="en-US" sz="2698" spc="137">
                <a:solidFill>
                  <a:srgbClr val="1E2359"/>
                </a:solidFill>
                <a:latin typeface="Schoolbell"/>
                <a:ea typeface="Schoolbell"/>
                <a:cs typeface="Schoolbell"/>
                <a:sym typeface="Schoolbell"/>
              </a:rPr>
              <a:t>Smart Search System: Lets users find asteroids by size, name, or hazard level.</a:t>
            </a:r>
          </a:p>
          <a:p>
            <a:pPr algn="l" marL="582505" indent="-291252" lvl="1">
              <a:lnSpc>
                <a:spcPts val="3102"/>
              </a:lnSpc>
              <a:buFont typeface="Arial"/>
              <a:buChar char="•"/>
            </a:pPr>
            <a:r>
              <a:rPr lang="en-US" sz="2698" spc="137">
                <a:solidFill>
                  <a:srgbClr val="1E2359"/>
                </a:solidFill>
                <a:latin typeface="Schoolbell"/>
                <a:ea typeface="Schoolbell"/>
                <a:cs typeface="Schoolbell"/>
                <a:sym typeface="Schoolbell"/>
              </a:rPr>
              <a:t>Inspires Curiosity: Encourages interest in astronomy, coding, and space research.</a:t>
            </a:r>
          </a:p>
          <a:p>
            <a:pPr algn="l">
              <a:lnSpc>
                <a:spcPts val="3102"/>
              </a:lnSpc>
            </a:pPr>
          </a:p>
        </p:txBody>
      </p:sp>
      <p:sp>
        <p:nvSpPr>
          <p:cNvPr name="Freeform 14" id="14"/>
          <p:cNvSpPr/>
          <p:nvPr/>
        </p:nvSpPr>
        <p:spPr>
          <a:xfrm flipH="true" flipV="false" rot="0">
            <a:off x="14261638" y="-1573395"/>
            <a:ext cx="5074229" cy="4439950"/>
          </a:xfrm>
          <a:custGeom>
            <a:avLst/>
            <a:gdLst/>
            <a:ahLst/>
            <a:cxnLst/>
            <a:rect r="r" b="b" t="t" l="l"/>
            <a:pathLst>
              <a:path h="4439950" w="5074229">
                <a:moveTo>
                  <a:pt x="5074229" y="0"/>
                </a:moveTo>
                <a:lnTo>
                  <a:pt x="0" y="0"/>
                </a:lnTo>
                <a:lnTo>
                  <a:pt x="0" y="4439950"/>
                </a:lnTo>
                <a:lnTo>
                  <a:pt x="5074229" y="4439950"/>
                </a:lnTo>
                <a:lnTo>
                  <a:pt x="5074229"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777" r="0" b="-14777"/>
            </a:stretch>
          </a:blipFill>
        </p:spPr>
      </p:sp>
      <p:sp>
        <p:nvSpPr>
          <p:cNvPr name="Freeform 3" id="3"/>
          <p:cNvSpPr/>
          <p:nvPr/>
        </p:nvSpPr>
        <p:spPr>
          <a:xfrm flipH="false" flipV="false" rot="1175634">
            <a:off x="552836" y="7149403"/>
            <a:ext cx="3172152" cy="2683397"/>
          </a:xfrm>
          <a:custGeom>
            <a:avLst/>
            <a:gdLst/>
            <a:ahLst/>
            <a:cxnLst/>
            <a:rect r="r" b="b" t="t" l="l"/>
            <a:pathLst>
              <a:path h="2683397" w="3172152">
                <a:moveTo>
                  <a:pt x="0" y="0"/>
                </a:moveTo>
                <a:lnTo>
                  <a:pt x="3172152" y="0"/>
                </a:lnTo>
                <a:lnTo>
                  <a:pt x="3172152" y="2683398"/>
                </a:lnTo>
                <a:lnTo>
                  <a:pt x="0" y="2683398"/>
                </a:lnTo>
                <a:lnTo>
                  <a:pt x="0" y="0"/>
                </a:lnTo>
                <a:close/>
              </a:path>
            </a:pathLst>
          </a:custGeom>
          <a:blipFill>
            <a:blip r:embed="rId3"/>
            <a:stretch>
              <a:fillRect l="0" t="0" r="0" b="0"/>
            </a:stretch>
          </a:blipFill>
        </p:spPr>
      </p:sp>
      <p:sp>
        <p:nvSpPr>
          <p:cNvPr name="Freeform 4" id="4"/>
          <p:cNvSpPr/>
          <p:nvPr/>
        </p:nvSpPr>
        <p:spPr>
          <a:xfrm flipH="false" flipV="false" rot="0">
            <a:off x="15855755" y="423481"/>
            <a:ext cx="2176212" cy="1689285"/>
          </a:xfrm>
          <a:custGeom>
            <a:avLst/>
            <a:gdLst/>
            <a:ahLst/>
            <a:cxnLst/>
            <a:rect r="r" b="b" t="t" l="l"/>
            <a:pathLst>
              <a:path h="1689285" w="2176212">
                <a:moveTo>
                  <a:pt x="0" y="0"/>
                </a:moveTo>
                <a:lnTo>
                  <a:pt x="2176212" y="0"/>
                </a:lnTo>
                <a:lnTo>
                  <a:pt x="2176212" y="1689285"/>
                </a:lnTo>
                <a:lnTo>
                  <a:pt x="0" y="1689285"/>
                </a:lnTo>
                <a:lnTo>
                  <a:pt x="0" y="0"/>
                </a:lnTo>
                <a:close/>
              </a:path>
            </a:pathLst>
          </a:custGeom>
          <a:blipFill>
            <a:blip r:embed="rId4"/>
            <a:stretch>
              <a:fillRect l="0" t="0" r="0" b="0"/>
            </a:stretch>
          </a:blipFill>
        </p:spPr>
      </p:sp>
      <p:sp>
        <p:nvSpPr>
          <p:cNvPr name="Freeform 5" id="5"/>
          <p:cNvSpPr/>
          <p:nvPr/>
        </p:nvSpPr>
        <p:spPr>
          <a:xfrm flipH="false" flipV="false" rot="1163263">
            <a:off x="-469070" y="411299"/>
            <a:ext cx="2995540" cy="3029624"/>
          </a:xfrm>
          <a:custGeom>
            <a:avLst/>
            <a:gdLst/>
            <a:ahLst/>
            <a:cxnLst/>
            <a:rect r="r" b="b" t="t" l="l"/>
            <a:pathLst>
              <a:path h="3029624" w="2995540">
                <a:moveTo>
                  <a:pt x="0" y="0"/>
                </a:moveTo>
                <a:lnTo>
                  <a:pt x="2995540" y="0"/>
                </a:lnTo>
                <a:lnTo>
                  <a:pt x="2995540" y="3029624"/>
                </a:lnTo>
                <a:lnTo>
                  <a:pt x="0" y="3029624"/>
                </a:lnTo>
                <a:lnTo>
                  <a:pt x="0" y="0"/>
                </a:lnTo>
                <a:close/>
              </a:path>
            </a:pathLst>
          </a:custGeom>
          <a:blipFill>
            <a:blip r:embed="rId5"/>
            <a:stretch>
              <a:fillRect l="0" t="0" r="0" b="0"/>
            </a:stretch>
          </a:blipFill>
        </p:spPr>
      </p:sp>
      <p:sp>
        <p:nvSpPr>
          <p:cNvPr name="Freeform 6" id="6"/>
          <p:cNvSpPr/>
          <p:nvPr/>
        </p:nvSpPr>
        <p:spPr>
          <a:xfrm flipH="false" flipV="false" rot="1163263">
            <a:off x="16534197" y="8116588"/>
            <a:ext cx="2995540" cy="3029624"/>
          </a:xfrm>
          <a:custGeom>
            <a:avLst/>
            <a:gdLst/>
            <a:ahLst/>
            <a:cxnLst/>
            <a:rect r="r" b="b" t="t" l="l"/>
            <a:pathLst>
              <a:path h="3029624" w="2995540">
                <a:moveTo>
                  <a:pt x="0" y="0"/>
                </a:moveTo>
                <a:lnTo>
                  <a:pt x="2995540" y="0"/>
                </a:lnTo>
                <a:lnTo>
                  <a:pt x="2995540" y="3029624"/>
                </a:lnTo>
                <a:lnTo>
                  <a:pt x="0" y="3029624"/>
                </a:lnTo>
                <a:lnTo>
                  <a:pt x="0" y="0"/>
                </a:lnTo>
                <a:close/>
              </a:path>
            </a:pathLst>
          </a:custGeom>
          <a:blipFill>
            <a:blip r:embed="rId5"/>
            <a:stretch>
              <a:fillRect l="0" t="0" r="0" b="0"/>
            </a:stretch>
          </a:blipFill>
        </p:spPr>
      </p:sp>
      <p:sp>
        <p:nvSpPr>
          <p:cNvPr name="Freeform 7" id="7"/>
          <p:cNvSpPr/>
          <p:nvPr/>
        </p:nvSpPr>
        <p:spPr>
          <a:xfrm flipH="false" flipV="false" rot="0">
            <a:off x="7088075" y="8247999"/>
            <a:ext cx="2795016" cy="2020601"/>
          </a:xfrm>
          <a:custGeom>
            <a:avLst/>
            <a:gdLst/>
            <a:ahLst/>
            <a:cxnLst/>
            <a:rect r="r" b="b" t="t" l="l"/>
            <a:pathLst>
              <a:path h="2020601" w="2795016">
                <a:moveTo>
                  <a:pt x="0" y="0"/>
                </a:moveTo>
                <a:lnTo>
                  <a:pt x="2795016" y="0"/>
                </a:lnTo>
                <a:lnTo>
                  <a:pt x="2795016" y="2020602"/>
                </a:lnTo>
                <a:lnTo>
                  <a:pt x="0" y="2020602"/>
                </a:lnTo>
                <a:lnTo>
                  <a:pt x="0" y="0"/>
                </a:lnTo>
                <a:close/>
              </a:path>
            </a:pathLst>
          </a:custGeom>
          <a:blipFill>
            <a:blip r:embed="rId6"/>
            <a:stretch>
              <a:fillRect l="0" t="0" r="0" b="0"/>
            </a:stretch>
          </a:blipFill>
        </p:spPr>
      </p:sp>
      <p:sp>
        <p:nvSpPr>
          <p:cNvPr name="Freeform 8" id="8"/>
          <p:cNvSpPr/>
          <p:nvPr/>
        </p:nvSpPr>
        <p:spPr>
          <a:xfrm flipH="false" flipV="false" rot="0">
            <a:off x="10907431" y="3125156"/>
            <a:ext cx="6922762" cy="5122844"/>
          </a:xfrm>
          <a:custGeom>
            <a:avLst/>
            <a:gdLst/>
            <a:ahLst/>
            <a:cxnLst/>
            <a:rect r="r" b="b" t="t" l="l"/>
            <a:pathLst>
              <a:path h="5122844" w="6922762">
                <a:moveTo>
                  <a:pt x="0" y="0"/>
                </a:moveTo>
                <a:lnTo>
                  <a:pt x="6922762" y="0"/>
                </a:lnTo>
                <a:lnTo>
                  <a:pt x="6922762" y="5122843"/>
                </a:lnTo>
                <a:lnTo>
                  <a:pt x="0" y="51228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451162" y="866775"/>
            <a:ext cx="11385676" cy="1411045"/>
          </a:xfrm>
          <a:prstGeom prst="rect">
            <a:avLst/>
          </a:prstGeom>
        </p:spPr>
        <p:txBody>
          <a:bodyPr anchor="t" rtlCol="false" tIns="0" lIns="0" bIns="0" rIns="0">
            <a:spAutoFit/>
          </a:bodyPr>
          <a:lstStyle/>
          <a:p>
            <a:pPr algn="l">
              <a:lnSpc>
                <a:spcPts val="11475"/>
              </a:lnSpc>
              <a:spcBef>
                <a:spcPct val="0"/>
              </a:spcBef>
            </a:pPr>
            <a:r>
              <a:rPr lang="en-US" sz="8197" spc="893">
                <a:solidFill>
                  <a:srgbClr val="FFFFFF"/>
                </a:solidFill>
                <a:latin typeface="Sigher"/>
                <a:ea typeface="Sigher"/>
                <a:cs typeface="Sigher"/>
                <a:sym typeface="Sigher"/>
              </a:rPr>
              <a:t>OUR FUTURE PLANS:</a:t>
            </a:r>
          </a:p>
        </p:txBody>
      </p:sp>
      <p:sp>
        <p:nvSpPr>
          <p:cNvPr name="TextBox 10" id="10"/>
          <p:cNvSpPr txBox="true"/>
          <p:nvPr/>
        </p:nvSpPr>
        <p:spPr>
          <a:xfrm rot="0">
            <a:off x="1651294" y="2601561"/>
            <a:ext cx="8753804" cy="5236322"/>
          </a:xfrm>
          <a:prstGeom prst="rect">
            <a:avLst/>
          </a:prstGeom>
        </p:spPr>
        <p:txBody>
          <a:bodyPr anchor="t" rtlCol="false" tIns="0" lIns="0" bIns="0" rIns="0">
            <a:spAutoFit/>
          </a:bodyPr>
          <a:lstStyle/>
          <a:p>
            <a:pPr algn="ctr">
              <a:lnSpc>
                <a:spcPts val="6958"/>
              </a:lnSpc>
            </a:pPr>
            <a:r>
              <a:rPr lang="en-US" sz="4970" spc="159">
                <a:solidFill>
                  <a:srgbClr val="FFFFFF"/>
                </a:solidFill>
                <a:latin typeface="Canva Student Font"/>
                <a:ea typeface="Canva Student Font"/>
                <a:cs typeface="Canva Student Font"/>
                <a:sym typeface="Canva Student Font"/>
              </a:rPr>
              <a:t>In the future, we plan to expand mXplore by adding educational games for kids, integrating new APIs and an AI chatbot for asteroid information, and creating a 3D simulation of meteor and Earth collisions.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DAG05t02mME</dc:identifier>
  <dcterms:modified xsi:type="dcterms:W3CDTF">2011-08-01T06:04:30Z</dcterms:modified>
  <cp:revision>1</cp:revision>
  <dc:title>Blue and Colorful Cute Galxy Group Project Presentation</dc:title>
</cp:coreProperties>
</file>